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61" r:id="rId5"/>
    <p:sldId id="262" r:id="rId6"/>
    <p:sldId id="264" r:id="rId7"/>
    <p:sldId id="272" r:id="rId8"/>
    <p:sldId id="270" r:id="rId9"/>
    <p:sldId id="267" r:id="rId10"/>
    <p:sldId id="275" r:id="rId11"/>
    <p:sldId id="273" r:id="rId12"/>
    <p:sldId id="269" r:id="rId13"/>
    <p:sldId id="277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314"/>
    <a:srgbClr val="141214"/>
    <a:srgbClr val="152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768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DB976-D978-4767-8B45-BBEFC5D0953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EC4A7-95A3-4736-B1EC-1268AEF657AE}">
      <dgm:prSet phldrT="[Text]"/>
      <dgm:spPr/>
      <dgm:t>
        <a:bodyPr/>
        <a:lstStyle/>
        <a:p>
          <a:r>
            <a:rPr lang="en-IN" b="1" dirty="0"/>
            <a:t>No Access-TV or OTT </a:t>
          </a:r>
          <a:br>
            <a:rPr lang="en-IN" b="1" dirty="0"/>
          </a:br>
          <a:r>
            <a:rPr lang="en-IN" b="1" dirty="0"/>
            <a:t>(150 million):</a:t>
          </a:r>
          <a:endParaRPr lang="en-US" dirty="0"/>
        </a:p>
      </dgm:t>
    </dgm:pt>
    <dgm:pt modelId="{216147E2-4CA2-43DD-8153-D6A7D1F9E978}" type="parTrans" cxnId="{1707308E-A36F-404E-BE3D-CF1C46BEE94D}">
      <dgm:prSet/>
      <dgm:spPr/>
      <dgm:t>
        <a:bodyPr/>
        <a:lstStyle/>
        <a:p>
          <a:endParaRPr lang="en-US"/>
        </a:p>
      </dgm:t>
    </dgm:pt>
    <dgm:pt modelId="{8D5840CC-599B-4CD7-94E6-C3150F6F151B}" type="sibTrans" cxnId="{1707308E-A36F-404E-BE3D-CF1C46BEE94D}">
      <dgm:prSet/>
      <dgm:spPr/>
      <dgm:t>
        <a:bodyPr/>
        <a:lstStyle/>
        <a:p>
          <a:endParaRPr lang="en-US"/>
        </a:p>
      </dgm:t>
    </dgm:pt>
    <dgm:pt modelId="{BD9CC175-B9E2-4540-9A99-88FC0863F292}">
      <dgm:prSet/>
      <dgm:spPr/>
      <dgm:t>
        <a:bodyPr/>
        <a:lstStyle/>
        <a:p>
          <a:r>
            <a:rPr lang="en-IN" dirty="0" err="1"/>
            <a:t>JioBharat</a:t>
          </a:r>
          <a:r>
            <a:rPr lang="en-IN" dirty="0"/>
            <a:t> feature phone which support 4G networking to market of 2G at reasonable price. Projection of 100 million new subscriber &amp; Generating 5 Billion revenue in 4 </a:t>
          </a:r>
          <a:r>
            <a:rPr lang="en-IN" dirty="0" err="1"/>
            <a:t>yrs</a:t>
          </a:r>
          <a:endParaRPr lang="en-IN" dirty="0"/>
        </a:p>
      </dgm:t>
    </dgm:pt>
    <dgm:pt modelId="{3DF29975-CFA7-4AEE-A2D1-686B1F33EFEE}" type="parTrans" cxnId="{9147AE8E-43D3-4B76-8B9D-7760411C15FB}">
      <dgm:prSet/>
      <dgm:spPr/>
      <dgm:t>
        <a:bodyPr/>
        <a:lstStyle/>
        <a:p>
          <a:endParaRPr lang="en-US"/>
        </a:p>
      </dgm:t>
    </dgm:pt>
    <dgm:pt modelId="{6E42AB9F-F8F6-41DA-98C9-F5E3E8BA58A4}" type="sibTrans" cxnId="{9147AE8E-43D3-4B76-8B9D-7760411C15FB}">
      <dgm:prSet/>
      <dgm:spPr/>
      <dgm:t>
        <a:bodyPr/>
        <a:lstStyle/>
        <a:p>
          <a:endParaRPr lang="en-US"/>
        </a:p>
      </dgm:t>
    </dgm:pt>
    <dgm:pt modelId="{F52D79D5-4BFD-48A6-B248-07895D1D8341}">
      <dgm:prSet/>
      <dgm:spPr/>
      <dgm:t>
        <a:bodyPr/>
        <a:lstStyle/>
        <a:p>
          <a:r>
            <a:rPr lang="en-IN" b="1" dirty="0"/>
            <a:t>Free Consumers &amp; Pay for TV Do not Pay for OTT </a:t>
          </a:r>
          <a:br>
            <a:rPr lang="en-IN" b="1" dirty="0"/>
          </a:br>
          <a:r>
            <a:rPr lang="en-IN" b="1" dirty="0"/>
            <a:t>(123 million (45+ 77))</a:t>
          </a:r>
        </a:p>
      </dgm:t>
    </dgm:pt>
    <dgm:pt modelId="{78A3414A-005D-44BF-BFC5-FB7B0F08E361}" type="parTrans" cxnId="{42319106-B398-4804-9C2E-4B54D3F90855}">
      <dgm:prSet/>
      <dgm:spPr/>
      <dgm:t>
        <a:bodyPr/>
        <a:lstStyle/>
        <a:p>
          <a:endParaRPr lang="en-US"/>
        </a:p>
      </dgm:t>
    </dgm:pt>
    <dgm:pt modelId="{D60B1B8E-06B6-47B9-A26D-0FE8D15E47A1}" type="sibTrans" cxnId="{42319106-B398-4804-9C2E-4B54D3F90855}">
      <dgm:prSet/>
      <dgm:spPr/>
      <dgm:t>
        <a:bodyPr/>
        <a:lstStyle/>
        <a:p>
          <a:endParaRPr lang="en-US"/>
        </a:p>
      </dgm:t>
    </dgm:pt>
    <dgm:pt modelId="{A529FF31-DDA6-4C15-A614-7B801ED476CB}">
      <dgm:prSet/>
      <dgm:spPr/>
      <dgm:t>
        <a:bodyPr/>
        <a:lstStyle/>
        <a:p>
          <a:r>
            <a:rPr lang="en-IN" dirty="0"/>
            <a:t>Jio has also targeted, customer segment by providing cheaper plans also adv. charge as they use </a:t>
          </a:r>
          <a:r>
            <a:rPr lang="en-IN" dirty="0" err="1"/>
            <a:t>JioCinema</a:t>
          </a:r>
          <a:r>
            <a:rPr lang="en-IN" dirty="0"/>
            <a:t> app without subscription </a:t>
          </a:r>
        </a:p>
      </dgm:t>
    </dgm:pt>
    <dgm:pt modelId="{52EFBEEF-EF8F-4296-9EE8-2A2F743D4BDE}" type="parTrans" cxnId="{BB5C00C5-17FF-4DD1-9F12-F76EEF9C166E}">
      <dgm:prSet/>
      <dgm:spPr/>
      <dgm:t>
        <a:bodyPr/>
        <a:lstStyle/>
        <a:p>
          <a:endParaRPr lang="en-US"/>
        </a:p>
      </dgm:t>
    </dgm:pt>
    <dgm:pt modelId="{741034BC-CF77-42BC-831A-B0DFE2004318}" type="sibTrans" cxnId="{BB5C00C5-17FF-4DD1-9F12-F76EEF9C166E}">
      <dgm:prSet/>
      <dgm:spPr/>
      <dgm:t>
        <a:bodyPr/>
        <a:lstStyle/>
        <a:p>
          <a:endParaRPr lang="en-US"/>
        </a:p>
      </dgm:t>
    </dgm:pt>
    <dgm:pt modelId="{575E3BCC-E907-4BA7-9528-0EA4FA56AA7B}">
      <dgm:prSet/>
      <dgm:spPr/>
      <dgm:t>
        <a:bodyPr/>
        <a:lstStyle/>
        <a:p>
          <a:r>
            <a:rPr lang="en-IN" b="1" dirty="0"/>
            <a:t>Pays for TV &amp; </a:t>
          </a:r>
          <a:r>
            <a:rPr lang="en-IN" b="1" dirty="0" err="1"/>
            <a:t>Atleast</a:t>
          </a:r>
          <a:r>
            <a:rPr lang="en-IN" b="1" dirty="0"/>
            <a:t> 1 OTT ( 43 million ) &amp; Consumers only OTT ( 2 million )</a:t>
          </a:r>
        </a:p>
      </dgm:t>
    </dgm:pt>
    <dgm:pt modelId="{2AAC631B-7F96-4FBF-8D96-049DB0F92B79}" type="parTrans" cxnId="{A39B800A-1FF5-4DBC-81DC-CA3B18BB60F0}">
      <dgm:prSet/>
      <dgm:spPr/>
      <dgm:t>
        <a:bodyPr/>
        <a:lstStyle/>
        <a:p>
          <a:endParaRPr lang="en-US"/>
        </a:p>
      </dgm:t>
    </dgm:pt>
    <dgm:pt modelId="{6DA1F35E-4B13-4AE5-BF7A-B03FFC2858D3}" type="sibTrans" cxnId="{A39B800A-1FF5-4DBC-81DC-CA3B18BB60F0}">
      <dgm:prSet/>
      <dgm:spPr/>
      <dgm:t>
        <a:bodyPr/>
        <a:lstStyle/>
        <a:p>
          <a:endParaRPr lang="en-US"/>
        </a:p>
      </dgm:t>
    </dgm:pt>
    <dgm:pt modelId="{2672B55E-3F19-4C54-B64E-76CBC04953A1}">
      <dgm:prSet/>
      <dgm:spPr/>
      <dgm:t>
        <a:bodyPr/>
        <a:lstStyle/>
        <a:p>
          <a:r>
            <a:rPr lang="en-IN" dirty="0"/>
            <a:t>Jio has also touched market segment by providing subscription plans also affordable laptop</a:t>
          </a:r>
        </a:p>
      </dgm:t>
    </dgm:pt>
    <dgm:pt modelId="{AFE030BD-C626-4B52-821C-68883F22C65B}" type="parTrans" cxnId="{42493EF8-2B6F-422B-9236-3379CC3B2E54}">
      <dgm:prSet/>
      <dgm:spPr/>
      <dgm:t>
        <a:bodyPr/>
        <a:lstStyle/>
        <a:p>
          <a:endParaRPr lang="en-US"/>
        </a:p>
      </dgm:t>
    </dgm:pt>
    <dgm:pt modelId="{83B8B17C-FA04-4416-9405-5644C63861C3}" type="sibTrans" cxnId="{42493EF8-2B6F-422B-9236-3379CC3B2E54}">
      <dgm:prSet/>
      <dgm:spPr/>
      <dgm:t>
        <a:bodyPr/>
        <a:lstStyle/>
        <a:p>
          <a:endParaRPr lang="en-US"/>
        </a:p>
      </dgm:t>
    </dgm:pt>
    <dgm:pt modelId="{D401DF10-92B7-49D0-BBFF-22BAB7AD30A7}" type="pres">
      <dgm:prSet presAssocID="{40DDB976-D978-4767-8B45-BBEFC5D0953E}" presName="linearFlow" presStyleCnt="0">
        <dgm:presLayoutVars>
          <dgm:dir/>
          <dgm:animLvl val="lvl"/>
          <dgm:resizeHandles val="exact"/>
        </dgm:presLayoutVars>
      </dgm:prSet>
      <dgm:spPr/>
    </dgm:pt>
    <dgm:pt modelId="{2C441B89-3337-40AB-BBBA-25ADBCDF34CA}" type="pres">
      <dgm:prSet presAssocID="{793EC4A7-95A3-4736-B1EC-1268AEF657AE}" presName="composite" presStyleCnt="0"/>
      <dgm:spPr/>
    </dgm:pt>
    <dgm:pt modelId="{12EDBA0C-D2DE-430F-81E1-F58A1D429F01}" type="pres">
      <dgm:prSet presAssocID="{793EC4A7-95A3-4736-B1EC-1268AEF657A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8CFB1C7-B48C-4769-8EE1-DB8DEE52808E}" type="pres">
      <dgm:prSet presAssocID="{793EC4A7-95A3-4736-B1EC-1268AEF657AE}" presName="descendantText" presStyleLbl="alignAcc1" presStyleIdx="0" presStyleCnt="3" custLinFactNeighborX="229">
        <dgm:presLayoutVars>
          <dgm:bulletEnabled val="1"/>
        </dgm:presLayoutVars>
      </dgm:prSet>
      <dgm:spPr/>
    </dgm:pt>
    <dgm:pt modelId="{6E377BB5-BFF9-4C44-B1F0-261E7E38C52D}" type="pres">
      <dgm:prSet presAssocID="{8D5840CC-599B-4CD7-94E6-C3150F6F151B}" presName="sp" presStyleCnt="0"/>
      <dgm:spPr/>
    </dgm:pt>
    <dgm:pt modelId="{8F424A9A-94F3-4C20-810E-13B65177C211}" type="pres">
      <dgm:prSet presAssocID="{F52D79D5-4BFD-48A6-B248-07895D1D8341}" presName="composite" presStyleCnt="0"/>
      <dgm:spPr/>
    </dgm:pt>
    <dgm:pt modelId="{231C1000-5D46-42B8-8AF8-487EF423829D}" type="pres">
      <dgm:prSet presAssocID="{F52D79D5-4BFD-48A6-B248-07895D1D834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A33F863-BB7B-4955-A48C-A3A0832A9C53}" type="pres">
      <dgm:prSet presAssocID="{F52D79D5-4BFD-48A6-B248-07895D1D8341}" presName="descendantText" presStyleLbl="alignAcc1" presStyleIdx="1" presStyleCnt="3">
        <dgm:presLayoutVars>
          <dgm:bulletEnabled val="1"/>
        </dgm:presLayoutVars>
      </dgm:prSet>
      <dgm:spPr/>
    </dgm:pt>
    <dgm:pt modelId="{BC9B78D5-8DF0-4E62-A945-EEFAD5C151B2}" type="pres">
      <dgm:prSet presAssocID="{D60B1B8E-06B6-47B9-A26D-0FE8D15E47A1}" presName="sp" presStyleCnt="0"/>
      <dgm:spPr/>
    </dgm:pt>
    <dgm:pt modelId="{577261D9-726A-4DE7-8A6C-98CAB9E6676B}" type="pres">
      <dgm:prSet presAssocID="{575E3BCC-E907-4BA7-9528-0EA4FA56AA7B}" presName="composite" presStyleCnt="0"/>
      <dgm:spPr/>
    </dgm:pt>
    <dgm:pt modelId="{ABCCD187-546D-4CCE-AD2D-D3F22479E431}" type="pres">
      <dgm:prSet presAssocID="{575E3BCC-E907-4BA7-9528-0EA4FA56AA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1AFD5E4-A733-44BF-929A-177785704B28}" type="pres">
      <dgm:prSet presAssocID="{575E3BCC-E907-4BA7-9528-0EA4FA56AA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C20F604-9204-4AC9-A054-4866A850B6F3}" type="presOf" srcId="{F52D79D5-4BFD-48A6-B248-07895D1D8341}" destId="{231C1000-5D46-42B8-8AF8-487EF423829D}" srcOrd="0" destOrd="0" presId="urn:microsoft.com/office/officeart/2005/8/layout/chevron2"/>
    <dgm:cxn modelId="{42319106-B398-4804-9C2E-4B54D3F90855}" srcId="{40DDB976-D978-4767-8B45-BBEFC5D0953E}" destId="{F52D79D5-4BFD-48A6-B248-07895D1D8341}" srcOrd="1" destOrd="0" parTransId="{78A3414A-005D-44BF-BFC5-FB7B0F08E361}" sibTransId="{D60B1B8E-06B6-47B9-A26D-0FE8D15E47A1}"/>
    <dgm:cxn modelId="{A39B800A-1FF5-4DBC-81DC-CA3B18BB60F0}" srcId="{40DDB976-D978-4767-8B45-BBEFC5D0953E}" destId="{575E3BCC-E907-4BA7-9528-0EA4FA56AA7B}" srcOrd="2" destOrd="0" parTransId="{2AAC631B-7F96-4FBF-8D96-049DB0F92B79}" sibTransId="{6DA1F35E-4B13-4AE5-BF7A-B03FFC2858D3}"/>
    <dgm:cxn modelId="{C7A81111-93AC-41C3-A7D9-9619E6A454F0}" type="presOf" srcId="{793EC4A7-95A3-4736-B1EC-1268AEF657AE}" destId="{12EDBA0C-D2DE-430F-81E1-F58A1D429F01}" srcOrd="0" destOrd="0" presId="urn:microsoft.com/office/officeart/2005/8/layout/chevron2"/>
    <dgm:cxn modelId="{35E43434-90B8-4A71-B767-5A8734F3CAFA}" type="presOf" srcId="{BD9CC175-B9E2-4540-9A99-88FC0863F292}" destId="{38CFB1C7-B48C-4769-8EE1-DB8DEE52808E}" srcOrd="0" destOrd="0" presId="urn:microsoft.com/office/officeart/2005/8/layout/chevron2"/>
    <dgm:cxn modelId="{309DE95E-8846-41B8-9B2A-9A0CD829386A}" type="presOf" srcId="{A529FF31-DDA6-4C15-A614-7B801ED476CB}" destId="{3A33F863-BB7B-4955-A48C-A3A0832A9C53}" srcOrd="0" destOrd="0" presId="urn:microsoft.com/office/officeart/2005/8/layout/chevron2"/>
    <dgm:cxn modelId="{F6A1B77A-A447-4CD8-9740-1D28EE757D03}" type="presOf" srcId="{40DDB976-D978-4767-8B45-BBEFC5D0953E}" destId="{D401DF10-92B7-49D0-BBFF-22BAB7AD30A7}" srcOrd="0" destOrd="0" presId="urn:microsoft.com/office/officeart/2005/8/layout/chevron2"/>
    <dgm:cxn modelId="{1707308E-A36F-404E-BE3D-CF1C46BEE94D}" srcId="{40DDB976-D978-4767-8B45-BBEFC5D0953E}" destId="{793EC4A7-95A3-4736-B1EC-1268AEF657AE}" srcOrd="0" destOrd="0" parTransId="{216147E2-4CA2-43DD-8153-D6A7D1F9E978}" sibTransId="{8D5840CC-599B-4CD7-94E6-C3150F6F151B}"/>
    <dgm:cxn modelId="{9147AE8E-43D3-4B76-8B9D-7760411C15FB}" srcId="{793EC4A7-95A3-4736-B1EC-1268AEF657AE}" destId="{BD9CC175-B9E2-4540-9A99-88FC0863F292}" srcOrd="0" destOrd="0" parTransId="{3DF29975-CFA7-4AEE-A2D1-686B1F33EFEE}" sibTransId="{6E42AB9F-F8F6-41DA-98C9-F5E3E8BA58A4}"/>
    <dgm:cxn modelId="{BB5C00C5-17FF-4DD1-9F12-F76EEF9C166E}" srcId="{F52D79D5-4BFD-48A6-B248-07895D1D8341}" destId="{A529FF31-DDA6-4C15-A614-7B801ED476CB}" srcOrd="0" destOrd="0" parTransId="{52EFBEEF-EF8F-4296-9EE8-2A2F743D4BDE}" sibTransId="{741034BC-CF77-42BC-831A-B0DFE2004318}"/>
    <dgm:cxn modelId="{5234D3D6-438C-444F-9CB9-87F5AFC9B684}" type="presOf" srcId="{575E3BCC-E907-4BA7-9528-0EA4FA56AA7B}" destId="{ABCCD187-546D-4CCE-AD2D-D3F22479E431}" srcOrd="0" destOrd="0" presId="urn:microsoft.com/office/officeart/2005/8/layout/chevron2"/>
    <dgm:cxn modelId="{C324F7E6-ACE8-4A8A-BBA5-6D7C9E147B32}" type="presOf" srcId="{2672B55E-3F19-4C54-B64E-76CBC04953A1}" destId="{F1AFD5E4-A733-44BF-929A-177785704B28}" srcOrd="0" destOrd="0" presId="urn:microsoft.com/office/officeart/2005/8/layout/chevron2"/>
    <dgm:cxn modelId="{42493EF8-2B6F-422B-9236-3379CC3B2E54}" srcId="{575E3BCC-E907-4BA7-9528-0EA4FA56AA7B}" destId="{2672B55E-3F19-4C54-B64E-76CBC04953A1}" srcOrd="0" destOrd="0" parTransId="{AFE030BD-C626-4B52-821C-68883F22C65B}" sibTransId="{83B8B17C-FA04-4416-9405-5644C63861C3}"/>
    <dgm:cxn modelId="{3C309FF6-5437-4257-ACF2-14CDD525B3DF}" type="presParOf" srcId="{D401DF10-92B7-49D0-BBFF-22BAB7AD30A7}" destId="{2C441B89-3337-40AB-BBBA-25ADBCDF34CA}" srcOrd="0" destOrd="0" presId="urn:microsoft.com/office/officeart/2005/8/layout/chevron2"/>
    <dgm:cxn modelId="{4FCF057E-82E6-445A-B9BC-86F505E21057}" type="presParOf" srcId="{2C441B89-3337-40AB-BBBA-25ADBCDF34CA}" destId="{12EDBA0C-D2DE-430F-81E1-F58A1D429F01}" srcOrd="0" destOrd="0" presId="urn:microsoft.com/office/officeart/2005/8/layout/chevron2"/>
    <dgm:cxn modelId="{71654951-4B56-4C49-8509-49800E87DBEA}" type="presParOf" srcId="{2C441B89-3337-40AB-BBBA-25ADBCDF34CA}" destId="{38CFB1C7-B48C-4769-8EE1-DB8DEE52808E}" srcOrd="1" destOrd="0" presId="urn:microsoft.com/office/officeart/2005/8/layout/chevron2"/>
    <dgm:cxn modelId="{5587419E-BD2F-4EB5-94A5-3AD9051EB15A}" type="presParOf" srcId="{D401DF10-92B7-49D0-BBFF-22BAB7AD30A7}" destId="{6E377BB5-BFF9-4C44-B1F0-261E7E38C52D}" srcOrd="1" destOrd="0" presId="urn:microsoft.com/office/officeart/2005/8/layout/chevron2"/>
    <dgm:cxn modelId="{6D96E99B-BFA4-4993-B075-F9C2431CED74}" type="presParOf" srcId="{D401DF10-92B7-49D0-BBFF-22BAB7AD30A7}" destId="{8F424A9A-94F3-4C20-810E-13B65177C211}" srcOrd="2" destOrd="0" presId="urn:microsoft.com/office/officeart/2005/8/layout/chevron2"/>
    <dgm:cxn modelId="{11F16F62-C009-4B27-97C9-02EC53029D0F}" type="presParOf" srcId="{8F424A9A-94F3-4C20-810E-13B65177C211}" destId="{231C1000-5D46-42B8-8AF8-487EF423829D}" srcOrd="0" destOrd="0" presId="urn:microsoft.com/office/officeart/2005/8/layout/chevron2"/>
    <dgm:cxn modelId="{AC51E32C-50AA-4DE9-9EB5-B8056BB1D1B0}" type="presParOf" srcId="{8F424A9A-94F3-4C20-810E-13B65177C211}" destId="{3A33F863-BB7B-4955-A48C-A3A0832A9C53}" srcOrd="1" destOrd="0" presId="urn:microsoft.com/office/officeart/2005/8/layout/chevron2"/>
    <dgm:cxn modelId="{C5AB5064-2EF4-4090-A20F-9C22CF1621CE}" type="presParOf" srcId="{D401DF10-92B7-49D0-BBFF-22BAB7AD30A7}" destId="{BC9B78D5-8DF0-4E62-A945-EEFAD5C151B2}" srcOrd="3" destOrd="0" presId="urn:microsoft.com/office/officeart/2005/8/layout/chevron2"/>
    <dgm:cxn modelId="{2BF5C17C-662E-49DD-A7B4-AD23B61CEA52}" type="presParOf" srcId="{D401DF10-92B7-49D0-BBFF-22BAB7AD30A7}" destId="{577261D9-726A-4DE7-8A6C-98CAB9E6676B}" srcOrd="4" destOrd="0" presId="urn:microsoft.com/office/officeart/2005/8/layout/chevron2"/>
    <dgm:cxn modelId="{BEFA3888-CC3A-4172-9370-F34F6C9A4A95}" type="presParOf" srcId="{577261D9-726A-4DE7-8A6C-98CAB9E6676B}" destId="{ABCCD187-546D-4CCE-AD2D-D3F22479E431}" srcOrd="0" destOrd="0" presId="urn:microsoft.com/office/officeart/2005/8/layout/chevron2"/>
    <dgm:cxn modelId="{CBB87A59-1C65-4230-B742-0EC600185003}" type="presParOf" srcId="{577261D9-726A-4DE7-8A6C-98CAB9E6676B}" destId="{F1AFD5E4-A733-44BF-929A-177785704B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19CA23-12AA-41FC-9D02-4F4A6184AA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DC059F-218A-43C8-BA92-DFB8BE0D2B5B}">
      <dgm:prSet phldrT="[Text]"/>
      <dgm:spPr/>
      <dgm:t>
        <a:bodyPr/>
        <a:lstStyle/>
        <a:p>
          <a:r>
            <a:rPr lang="en-IN" dirty="0"/>
            <a:t>Post-paid plan audience</a:t>
          </a:r>
          <a:endParaRPr lang="en-US" dirty="0"/>
        </a:p>
      </dgm:t>
    </dgm:pt>
    <dgm:pt modelId="{6A6D4DA9-BF2A-4C59-9718-1DD3B5DD5BBF}" type="parTrans" cxnId="{FA45529F-2C26-4E6D-89C1-53ACFD236DE4}">
      <dgm:prSet/>
      <dgm:spPr/>
      <dgm:t>
        <a:bodyPr/>
        <a:lstStyle/>
        <a:p>
          <a:endParaRPr lang="en-US"/>
        </a:p>
      </dgm:t>
    </dgm:pt>
    <dgm:pt modelId="{A654992B-32DD-4F84-948D-C7B9C9E6C0F8}" type="sibTrans" cxnId="{FA45529F-2C26-4E6D-89C1-53ACFD236DE4}">
      <dgm:prSet/>
      <dgm:spPr/>
      <dgm:t>
        <a:bodyPr/>
        <a:lstStyle/>
        <a:p>
          <a:endParaRPr lang="en-US"/>
        </a:p>
      </dgm:t>
    </dgm:pt>
    <dgm:pt modelId="{1657F817-784B-489C-83B5-2B7C178E59EA}">
      <dgm:prSet phldrT="[Text]"/>
      <dgm:spPr/>
      <dgm:t>
        <a:bodyPr/>
        <a:lstStyle/>
        <a:p>
          <a:r>
            <a:rPr lang="en-IN" dirty="0"/>
            <a:t>Airtel </a:t>
          </a:r>
          <a:br>
            <a:rPr lang="en-IN" dirty="0"/>
          </a:br>
          <a:r>
            <a:rPr lang="en-IN" dirty="0"/>
            <a:t>2 Sim for 599</a:t>
          </a:r>
          <a:endParaRPr lang="en-US" dirty="0"/>
        </a:p>
      </dgm:t>
    </dgm:pt>
    <dgm:pt modelId="{6443CCCE-847B-4292-9A7E-99BC1CDA4B48}" type="parTrans" cxnId="{2E3CD437-A614-4FBB-BAA6-ACFD2D4D47D1}">
      <dgm:prSet/>
      <dgm:spPr/>
      <dgm:t>
        <a:bodyPr/>
        <a:lstStyle/>
        <a:p>
          <a:endParaRPr lang="en-US"/>
        </a:p>
      </dgm:t>
    </dgm:pt>
    <dgm:pt modelId="{387B0E69-CF97-4B1A-ACF8-D93ABCA3D9EF}" type="sibTrans" cxnId="{2E3CD437-A614-4FBB-BAA6-ACFD2D4D47D1}">
      <dgm:prSet/>
      <dgm:spPr/>
      <dgm:t>
        <a:bodyPr/>
        <a:lstStyle/>
        <a:p>
          <a:endParaRPr lang="en-US"/>
        </a:p>
      </dgm:t>
    </dgm:pt>
    <dgm:pt modelId="{85CF400E-9BE4-4F7E-B1ED-5535FA46C95E}">
      <dgm:prSet phldrT="[Text]"/>
      <dgm:spPr/>
      <dgm:t>
        <a:bodyPr/>
        <a:lstStyle/>
        <a:p>
          <a:r>
            <a:rPr lang="en-IN" dirty="0"/>
            <a:t>Jio</a:t>
          </a:r>
          <a:br>
            <a:rPr lang="en-IN" dirty="0"/>
          </a:br>
          <a:r>
            <a:rPr lang="en-IN" dirty="0"/>
            <a:t>2 sim for 499</a:t>
          </a:r>
          <a:endParaRPr lang="en-US" dirty="0"/>
        </a:p>
      </dgm:t>
    </dgm:pt>
    <dgm:pt modelId="{FA666836-6725-43E1-9A2D-F24B7FCA90A7}" type="parTrans" cxnId="{9A7DD8A2-0090-4FE1-B844-05CD7B757A0C}">
      <dgm:prSet/>
      <dgm:spPr/>
      <dgm:t>
        <a:bodyPr/>
        <a:lstStyle/>
        <a:p>
          <a:endParaRPr lang="en-US"/>
        </a:p>
      </dgm:t>
    </dgm:pt>
    <dgm:pt modelId="{2746241C-53E3-4D5A-8D3F-6A70BDD03FBF}" type="sibTrans" cxnId="{9A7DD8A2-0090-4FE1-B844-05CD7B757A0C}">
      <dgm:prSet/>
      <dgm:spPr/>
      <dgm:t>
        <a:bodyPr/>
        <a:lstStyle/>
        <a:p>
          <a:endParaRPr lang="en-US"/>
        </a:p>
      </dgm:t>
    </dgm:pt>
    <dgm:pt modelId="{55D7FACC-FC8A-44DE-B17E-C575C574AD12}">
      <dgm:prSet phldrT="[Text]"/>
      <dgm:spPr/>
      <dgm:t>
        <a:bodyPr/>
        <a:lstStyle/>
        <a:p>
          <a:r>
            <a:rPr lang="en-IN" dirty="0"/>
            <a:t>Finance aid </a:t>
          </a:r>
        </a:p>
        <a:p>
          <a:r>
            <a:rPr lang="en-IN" dirty="0"/>
            <a:t>prepaid to post-paid</a:t>
          </a:r>
          <a:endParaRPr lang="en-US" dirty="0"/>
        </a:p>
      </dgm:t>
    </dgm:pt>
    <dgm:pt modelId="{76A24577-516C-42D8-ABFC-3559686B883C}" type="parTrans" cxnId="{9649008F-93A2-4C07-AB71-6E0CD6D2A007}">
      <dgm:prSet/>
      <dgm:spPr/>
      <dgm:t>
        <a:bodyPr/>
        <a:lstStyle/>
        <a:p>
          <a:endParaRPr lang="en-US"/>
        </a:p>
      </dgm:t>
    </dgm:pt>
    <dgm:pt modelId="{84028080-B346-4D17-B26F-EC54E6535740}" type="sibTrans" cxnId="{9649008F-93A2-4C07-AB71-6E0CD6D2A007}">
      <dgm:prSet/>
      <dgm:spPr/>
      <dgm:t>
        <a:bodyPr/>
        <a:lstStyle/>
        <a:p>
          <a:endParaRPr lang="en-US"/>
        </a:p>
      </dgm:t>
    </dgm:pt>
    <dgm:pt modelId="{5AC25284-3655-4E82-881F-D0271E3DA136}">
      <dgm:prSet phldrT="[Text]"/>
      <dgm:spPr/>
      <dgm:t>
        <a:bodyPr/>
        <a:lstStyle/>
        <a:p>
          <a:r>
            <a:rPr lang="en-IN" dirty="0"/>
            <a:t>Airtel Finance</a:t>
          </a:r>
          <a:endParaRPr lang="en-US" dirty="0"/>
        </a:p>
      </dgm:t>
    </dgm:pt>
    <dgm:pt modelId="{9771A6B7-E7B4-4FE9-8C18-B95671EA5FF2}" type="parTrans" cxnId="{91DA55C7-71C0-4E7E-8E4A-241646AEC2CF}">
      <dgm:prSet/>
      <dgm:spPr/>
      <dgm:t>
        <a:bodyPr/>
        <a:lstStyle/>
        <a:p>
          <a:endParaRPr lang="en-US"/>
        </a:p>
      </dgm:t>
    </dgm:pt>
    <dgm:pt modelId="{F35C953A-D6F3-4D48-AE26-7810570BC8D4}" type="sibTrans" cxnId="{91DA55C7-71C0-4E7E-8E4A-241646AEC2CF}">
      <dgm:prSet/>
      <dgm:spPr/>
      <dgm:t>
        <a:bodyPr/>
        <a:lstStyle/>
        <a:p>
          <a:endParaRPr lang="en-US"/>
        </a:p>
      </dgm:t>
    </dgm:pt>
    <dgm:pt modelId="{C3D55651-623C-4C23-AE67-F14E216AA730}">
      <dgm:prSet phldrT="[Text]"/>
      <dgm:spPr/>
      <dgm:t>
        <a:bodyPr/>
        <a:lstStyle/>
        <a:p>
          <a:r>
            <a:rPr lang="en-IN" dirty="0"/>
            <a:t>Jio has no such department</a:t>
          </a:r>
          <a:endParaRPr lang="en-US" dirty="0"/>
        </a:p>
      </dgm:t>
    </dgm:pt>
    <dgm:pt modelId="{CB108FA4-925B-4FC7-9586-C6FD3A6357E1}" type="parTrans" cxnId="{88D0E2BA-9898-48B4-A4C3-5C442BED35E9}">
      <dgm:prSet/>
      <dgm:spPr/>
      <dgm:t>
        <a:bodyPr/>
        <a:lstStyle/>
        <a:p>
          <a:endParaRPr lang="en-US"/>
        </a:p>
      </dgm:t>
    </dgm:pt>
    <dgm:pt modelId="{656C77AC-2B3F-4787-903E-FB4631CCE3A2}" type="sibTrans" cxnId="{88D0E2BA-9898-48B4-A4C3-5C442BED35E9}">
      <dgm:prSet/>
      <dgm:spPr/>
      <dgm:t>
        <a:bodyPr/>
        <a:lstStyle/>
        <a:p>
          <a:endParaRPr lang="en-US"/>
        </a:p>
      </dgm:t>
    </dgm:pt>
    <dgm:pt modelId="{84EA2122-9744-4279-A219-ABC457025E44}">
      <dgm:prSet phldrT="[Text]"/>
      <dgm:spPr/>
      <dgm:t>
        <a:bodyPr/>
        <a:lstStyle/>
        <a:p>
          <a:r>
            <a:rPr lang="en-IN" dirty="0"/>
            <a:t>Home broad band connection</a:t>
          </a:r>
          <a:br>
            <a:rPr lang="en-IN" dirty="0"/>
          </a:br>
          <a:r>
            <a:rPr lang="en-IN" dirty="0"/>
            <a:t>(Optical fibres)</a:t>
          </a:r>
          <a:endParaRPr lang="en-US" dirty="0"/>
        </a:p>
      </dgm:t>
    </dgm:pt>
    <dgm:pt modelId="{63FFEC51-E048-4627-A705-0C09313036B2}" type="parTrans" cxnId="{11D63256-A966-411C-80FD-3A9E09F58691}">
      <dgm:prSet/>
      <dgm:spPr/>
      <dgm:t>
        <a:bodyPr/>
        <a:lstStyle/>
        <a:p>
          <a:endParaRPr lang="en-US"/>
        </a:p>
      </dgm:t>
    </dgm:pt>
    <dgm:pt modelId="{410976D3-2CA2-4997-B986-399FAA4C8245}" type="sibTrans" cxnId="{11D63256-A966-411C-80FD-3A9E09F58691}">
      <dgm:prSet/>
      <dgm:spPr/>
      <dgm:t>
        <a:bodyPr/>
        <a:lstStyle/>
        <a:p>
          <a:endParaRPr lang="en-US"/>
        </a:p>
      </dgm:t>
    </dgm:pt>
    <dgm:pt modelId="{E621969C-2175-4ABA-8951-1724F5A97D1B}">
      <dgm:prSet phldrT="[Text]"/>
      <dgm:spPr/>
      <dgm:t>
        <a:bodyPr/>
        <a:lstStyle/>
        <a:p>
          <a:r>
            <a:rPr lang="en-IN" dirty="0"/>
            <a:t>Airtel spread 400,000 Km</a:t>
          </a:r>
          <a:endParaRPr lang="en-US" dirty="0"/>
        </a:p>
      </dgm:t>
    </dgm:pt>
    <dgm:pt modelId="{A22A72EC-F180-4D78-BFD5-03C5496EF479}" type="parTrans" cxnId="{D9AD7A60-C495-4295-A8C3-F09AA964587C}">
      <dgm:prSet/>
      <dgm:spPr/>
      <dgm:t>
        <a:bodyPr/>
        <a:lstStyle/>
        <a:p>
          <a:endParaRPr lang="en-US"/>
        </a:p>
      </dgm:t>
    </dgm:pt>
    <dgm:pt modelId="{642F984F-1C90-4229-9A35-C53B02067655}" type="sibTrans" cxnId="{D9AD7A60-C495-4295-A8C3-F09AA964587C}">
      <dgm:prSet/>
      <dgm:spPr/>
      <dgm:t>
        <a:bodyPr/>
        <a:lstStyle/>
        <a:p>
          <a:endParaRPr lang="en-US"/>
        </a:p>
      </dgm:t>
    </dgm:pt>
    <dgm:pt modelId="{D3D6739F-D56B-4DDD-B60A-DF7A180E992D}">
      <dgm:prSet phldrT="[Text]"/>
      <dgm:spPr/>
      <dgm:t>
        <a:bodyPr/>
        <a:lstStyle/>
        <a:p>
          <a:r>
            <a:rPr lang="en-IN" dirty="0"/>
            <a:t>Jio spread 1.1 million Km</a:t>
          </a:r>
          <a:endParaRPr lang="en-US" dirty="0"/>
        </a:p>
      </dgm:t>
    </dgm:pt>
    <dgm:pt modelId="{31CEF7B0-EA10-4771-8CCC-6C689235C970}" type="parTrans" cxnId="{69D6228F-1AA0-4C74-B08B-7961EE0B4D58}">
      <dgm:prSet/>
      <dgm:spPr/>
      <dgm:t>
        <a:bodyPr/>
        <a:lstStyle/>
        <a:p>
          <a:endParaRPr lang="en-US"/>
        </a:p>
      </dgm:t>
    </dgm:pt>
    <dgm:pt modelId="{1367642E-D4DF-4047-B447-125EA73F8CFB}" type="sibTrans" cxnId="{69D6228F-1AA0-4C74-B08B-7961EE0B4D58}">
      <dgm:prSet/>
      <dgm:spPr/>
      <dgm:t>
        <a:bodyPr/>
        <a:lstStyle/>
        <a:p>
          <a:endParaRPr lang="en-US"/>
        </a:p>
      </dgm:t>
    </dgm:pt>
    <dgm:pt modelId="{DB47D951-5C65-4816-8715-B1911C048A46}" type="pres">
      <dgm:prSet presAssocID="{4D19CA23-12AA-41FC-9D02-4F4A6184AADE}" presName="Name0" presStyleCnt="0">
        <dgm:presLayoutVars>
          <dgm:dir/>
          <dgm:animLvl val="lvl"/>
          <dgm:resizeHandles val="exact"/>
        </dgm:presLayoutVars>
      </dgm:prSet>
      <dgm:spPr/>
    </dgm:pt>
    <dgm:pt modelId="{9461CD1B-E6CD-45CE-8D61-A3CCADF9C434}" type="pres">
      <dgm:prSet presAssocID="{B7DC059F-218A-43C8-BA92-DFB8BE0D2B5B}" presName="composite" presStyleCnt="0"/>
      <dgm:spPr/>
    </dgm:pt>
    <dgm:pt modelId="{4E5CDA05-C5C4-4A62-A6BC-56FB73BEE5E0}" type="pres">
      <dgm:prSet presAssocID="{B7DC059F-218A-43C8-BA92-DFB8BE0D2B5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70A7075-91A3-4BD7-ACDD-D9D0A5096A08}" type="pres">
      <dgm:prSet presAssocID="{B7DC059F-218A-43C8-BA92-DFB8BE0D2B5B}" presName="desTx" presStyleLbl="alignAccFollowNode1" presStyleIdx="0" presStyleCnt="3">
        <dgm:presLayoutVars>
          <dgm:bulletEnabled val="1"/>
        </dgm:presLayoutVars>
      </dgm:prSet>
      <dgm:spPr/>
    </dgm:pt>
    <dgm:pt modelId="{EA11908F-6885-4C1C-AFF2-CB5AB6762597}" type="pres">
      <dgm:prSet presAssocID="{A654992B-32DD-4F84-948D-C7B9C9E6C0F8}" presName="space" presStyleCnt="0"/>
      <dgm:spPr/>
    </dgm:pt>
    <dgm:pt modelId="{3C8520CD-6884-486F-94B2-4C09373E1380}" type="pres">
      <dgm:prSet presAssocID="{55D7FACC-FC8A-44DE-B17E-C575C574AD12}" presName="composite" presStyleCnt="0"/>
      <dgm:spPr/>
    </dgm:pt>
    <dgm:pt modelId="{78BD77A5-DAD3-408D-BEFB-6DCEE1050239}" type="pres">
      <dgm:prSet presAssocID="{55D7FACC-FC8A-44DE-B17E-C575C574AD1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EAD5A42-0D47-4111-8D07-E6B15D1065FF}" type="pres">
      <dgm:prSet presAssocID="{55D7FACC-FC8A-44DE-B17E-C575C574AD12}" presName="desTx" presStyleLbl="alignAccFollowNode1" presStyleIdx="1" presStyleCnt="3">
        <dgm:presLayoutVars>
          <dgm:bulletEnabled val="1"/>
        </dgm:presLayoutVars>
      </dgm:prSet>
      <dgm:spPr/>
    </dgm:pt>
    <dgm:pt modelId="{18A492C5-D075-40F4-BB03-1E152CF41A8F}" type="pres">
      <dgm:prSet presAssocID="{84028080-B346-4D17-B26F-EC54E6535740}" presName="space" presStyleCnt="0"/>
      <dgm:spPr/>
    </dgm:pt>
    <dgm:pt modelId="{28A9078F-44E9-4BF3-86AF-F08DD70D5F24}" type="pres">
      <dgm:prSet presAssocID="{84EA2122-9744-4279-A219-ABC457025E44}" presName="composite" presStyleCnt="0"/>
      <dgm:spPr/>
    </dgm:pt>
    <dgm:pt modelId="{80D49452-D3C2-4039-9628-FD4B276DDF0B}" type="pres">
      <dgm:prSet presAssocID="{84EA2122-9744-4279-A219-ABC457025E4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416DA2F-7E1B-4633-8F8C-22EB554B3F1A}" type="pres">
      <dgm:prSet presAssocID="{84EA2122-9744-4279-A219-ABC457025E4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ED0C603-A92D-4F91-A12D-12AC5C675348}" type="presOf" srcId="{55D7FACC-FC8A-44DE-B17E-C575C574AD12}" destId="{78BD77A5-DAD3-408D-BEFB-6DCEE1050239}" srcOrd="0" destOrd="0" presId="urn:microsoft.com/office/officeart/2005/8/layout/hList1"/>
    <dgm:cxn modelId="{2E3CD437-A614-4FBB-BAA6-ACFD2D4D47D1}" srcId="{B7DC059F-218A-43C8-BA92-DFB8BE0D2B5B}" destId="{1657F817-784B-489C-83B5-2B7C178E59EA}" srcOrd="0" destOrd="0" parTransId="{6443CCCE-847B-4292-9A7E-99BC1CDA4B48}" sibTransId="{387B0E69-CF97-4B1A-ACF8-D93ABCA3D9EF}"/>
    <dgm:cxn modelId="{D9AD7A60-C495-4295-A8C3-F09AA964587C}" srcId="{84EA2122-9744-4279-A219-ABC457025E44}" destId="{E621969C-2175-4ABA-8951-1724F5A97D1B}" srcOrd="0" destOrd="0" parTransId="{A22A72EC-F180-4D78-BFD5-03C5496EF479}" sibTransId="{642F984F-1C90-4229-9A35-C53B02067655}"/>
    <dgm:cxn modelId="{8900B349-8B5B-42E2-A403-9127464CCEBC}" type="presOf" srcId="{1657F817-784B-489C-83B5-2B7C178E59EA}" destId="{970A7075-91A3-4BD7-ACDD-D9D0A5096A08}" srcOrd="0" destOrd="0" presId="urn:microsoft.com/office/officeart/2005/8/layout/hList1"/>
    <dgm:cxn modelId="{FDEB434E-0439-492F-8EED-BCECCA0F69E9}" type="presOf" srcId="{85CF400E-9BE4-4F7E-B1ED-5535FA46C95E}" destId="{970A7075-91A3-4BD7-ACDD-D9D0A5096A08}" srcOrd="0" destOrd="1" presId="urn:microsoft.com/office/officeart/2005/8/layout/hList1"/>
    <dgm:cxn modelId="{0A2FD971-550D-49BE-9087-79D2F3C639DB}" type="presOf" srcId="{E621969C-2175-4ABA-8951-1724F5A97D1B}" destId="{7416DA2F-7E1B-4633-8F8C-22EB554B3F1A}" srcOrd="0" destOrd="0" presId="urn:microsoft.com/office/officeart/2005/8/layout/hList1"/>
    <dgm:cxn modelId="{80C3B955-9032-4A50-8FA2-05F6E62131DE}" type="presOf" srcId="{B7DC059F-218A-43C8-BA92-DFB8BE0D2B5B}" destId="{4E5CDA05-C5C4-4A62-A6BC-56FB73BEE5E0}" srcOrd="0" destOrd="0" presId="urn:microsoft.com/office/officeart/2005/8/layout/hList1"/>
    <dgm:cxn modelId="{11D63256-A966-411C-80FD-3A9E09F58691}" srcId="{4D19CA23-12AA-41FC-9D02-4F4A6184AADE}" destId="{84EA2122-9744-4279-A219-ABC457025E44}" srcOrd="2" destOrd="0" parTransId="{63FFEC51-E048-4627-A705-0C09313036B2}" sibTransId="{410976D3-2CA2-4997-B986-399FAA4C8245}"/>
    <dgm:cxn modelId="{DF254658-5C74-45A0-8211-AED70491F59A}" type="presOf" srcId="{D3D6739F-D56B-4DDD-B60A-DF7A180E992D}" destId="{7416DA2F-7E1B-4633-8F8C-22EB554B3F1A}" srcOrd="0" destOrd="1" presId="urn:microsoft.com/office/officeart/2005/8/layout/hList1"/>
    <dgm:cxn modelId="{9649008F-93A2-4C07-AB71-6E0CD6D2A007}" srcId="{4D19CA23-12AA-41FC-9D02-4F4A6184AADE}" destId="{55D7FACC-FC8A-44DE-B17E-C575C574AD12}" srcOrd="1" destOrd="0" parTransId="{76A24577-516C-42D8-ABFC-3559686B883C}" sibTransId="{84028080-B346-4D17-B26F-EC54E6535740}"/>
    <dgm:cxn modelId="{69D6228F-1AA0-4C74-B08B-7961EE0B4D58}" srcId="{84EA2122-9744-4279-A219-ABC457025E44}" destId="{D3D6739F-D56B-4DDD-B60A-DF7A180E992D}" srcOrd="1" destOrd="0" parTransId="{31CEF7B0-EA10-4771-8CCC-6C689235C970}" sibTransId="{1367642E-D4DF-4047-B447-125EA73F8CFB}"/>
    <dgm:cxn modelId="{ABF4F78F-77E0-4036-BEC4-70326615A052}" type="presOf" srcId="{84EA2122-9744-4279-A219-ABC457025E44}" destId="{80D49452-D3C2-4039-9628-FD4B276DDF0B}" srcOrd="0" destOrd="0" presId="urn:microsoft.com/office/officeart/2005/8/layout/hList1"/>
    <dgm:cxn modelId="{FA45529F-2C26-4E6D-89C1-53ACFD236DE4}" srcId="{4D19CA23-12AA-41FC-9D02-4F4A6184AADE}" destId="{B7DC059F-218A-43C8-BA92-DFB8BE0D2B5B}" srcOrd="0" destOrd="0" parTransId="{6A6D4DA9-BF2A-4C59-9718-1DD3B5DD5BBF}" sibTransId="{A654992B-32DD-4F84-948D-C7B9C9E6C0F8}"/>
    <dgm:cxn modelId="{9A7DD8A2-0090-4FE1-B844-05CD7B757A0C}" srcId="{B7DC059F-218A-43C8-BA92-DFB8BE0D2B5B}" destId="{85CF400E-9BE4-4F7E-B1ED-5535FA46C95E}" srcOrd="1" destOrd="0" parTransId="{FA666836-6725-43E1-9A2D-F24B7FCA90A7}" sibTransId="{2746241C-53E3-4D5A-8D3F-6A70BDD03FBF}"/>
    <dgm:cxn modelId="{05841DA7-A3DD-4856-BD31-67BD60BD1746}" type="presOf" srcId="{C3D55651-623C-4C23-AE67-F14E216AA730}" destId="{2EAD5A42-0D47-4111-8D07-E6B15D1065FF}" srcOrd="0" destOrd="1" presId="urn:microsoft.com/office/officeart/2005/8/layout/hList1"/>
    <dgm:cxn modelId="{88D0E2BA-9898-48B4-A4C3-5C442BED35E9}" srcId="{55D7FACC-FC8A-44DE-B17E-C575C574AD12}" destId="{C3D55651-623C-4C23-AE67-F14E216AA730}" srcOrd="1" destOrd="0" parTransId="{CB108FA4-925B-4FC7-9586-C6FD3A6357E1}" sibTransId="{656C77AC-2B3F-4787-903E-FB4631CCE3A2}"/>
    <dgm:cxn modelId="{592EFCC4-90CC-4706-BB11-2A074A1A5133}" type="presOf" srcId="{5AC25284-3655-4E82-881F-D0271E3DA136}" destId="{2EAD5A42-0D47-4111-8D07-E6B15D1065FF}" srcOrd="0" destOrd="0" presId="urn:microsoft.com/office/officeart/2005/8/layout/hList1"/>
    <dgm:cxn modelId="{91DA55C7-71C0-4E7E-8E4A-241646AEC2CF}" srcId="{55D7FACC-FC8A-44DE-B17E-C575C574AD12}" destId="{5AC25284-3655-4E82-881F-D0271E3DA136}" srcOrd="0" destOrd="0" parTransId="{9771A6B7-E7B4-4FE9-8C18-B95671EA5FF2}" sibTransId="{F35C953A-D6F3-4D48-AE26-7810570BC8D4}"/>
    <dgm:cxn modelId="{A7ACCADE-A37C-424A-BD4F-43FFAF567933}" type="presOf" srcId="{4D19CA23-12AA-41FC-9D02-4F4A6184AADE}" destId="{DB47D951-5C65-4816-8715-B1911C048A46}" srcOrd="0" destOrd="0" presId="urn:microsoft.com/office/officeart/2005/8/layout/hList1"/>
    <dgm:cxn modelId="{4BF346F9-856A-425A-961B-0A54CA946A0A}" type="presParOf" srcId="{DB47D951-5C65-4816-8715-B1911C048A46}" destId="{9461CD1B-E6CD-45CE-8D61-A3CCADF9C434}" srcOrd="0" destOrd="0" presId="urn:microsoft.com/office/officeart/2005/8/layout/hList1"/>
    <dgm:cxn modelId="{F09C78C6-032E-40A5-BC9E-A927C57FBB60}" type="presParOf" srcId="{9461CD1B-E6CD-45CE-8D61-A3CCADF9C434}" destId="{4E5CDA05-C5C4-4A62-A6BC-56FB73BEE5E0}" srcOrd="0" destOrd="0" presId="urn:microsoft.com/office/officeart/2005/8/layout/hList1"/>
    <dgm:cxn modelId="{C6925D7A-D5E8-4EF9-BC61-7D72ACD39A62}" type="presParOf" srcId="{9461CD1B-E6CD-45CE-8D61-A3CCADF9C434}" destId="{970A7075-91A3-4BD7-ACDD-D9D0A5096A08}" srcOrd="1" destOrd="0" presId="urn:microsoft.com/office/officeart/2005/8/layout/hList1"/>
    <dgm:cxn modelId="{22F7FBAB-5D08-44EF-AA81-8045BD45609C}" type="presParOf" srcId="{DB47D951-5C65-4816-8715-B1911C048A46}" destId="{EA11908F-6885-4C1C-AFF2-CB5AB6762597}" srcOrd="1" destOrd="0" presId="urn:microsoft.com/office/officeart/2005/8/layout/hList1"/>
    <dgm:cxn modelId="{3F40CA01-3D0D-4B7A-BD97-E41951ED4E9E}" type="presParOf" srcId="{DB47D951-5C65-4816-8715-B1911C048A46}" destId="{3C8520CD-6884-486F-94B2-4C09373E1380}" srcOrd="2" destOrd="0" presId="urn:microsoft.com/office/officeart/2005/8/layout/hList1"/>
    <dgm:cxn modelId="{E074DE46-F40B-4DD1-AAD8-FE5239AB7E30}" type="presParOf" srcId="{3C8520CD-6884-486F-94B2-4C09373E1380}" destId="{78BD77A5-DAD3-408D-BEFB-6DCEE1050239}" srcOrd="0" destOrd="0" presId="urn:microsoft.com/office/officeart/2005/8/layout/hList1"/>
    <dgm:cxn modelId="{09B15183-F6AE-4633-8234-96B9C1A56787}" type="presParOf" srcId="{3C8520CD-6884-486F-94B2-4C09373E1380}" destId="{2EAD5A42-0D47-4111-8D07-E6B15D1065FF}" srcOrd="1" destOrd="0" presId="urn:microsoft.com/office/officeart/2005/8/layout/hList1"/>
    <dgm:cxn modelId="{213F8C42-E4F7-45A3-8822-6DFF6EFE0309}" type="presParOf" srcId="{DB47D951-5C65-4816-8715-B1911C048A46}" destId="{18A492C5-D075-40F4-BB03-1E152CF41A8F}" srcOrd="3" destOrd="0" presId="urn:microsoft.com/office/officeart/2005/8/layout/hList1"/>
    <dgm:cxn modelId="{B55DFFFD-EDC7-4FAB-86FE-CDD7CB961AE8}" type="presParOf" srcId="{DB47D951-5C65-4816-8715-B1911C048A46}" destId="{28A9078F-44E9-4BF3-86AF-F08DD70D5F24}" srcOrd="4" destOrd="0" presId="urn:microsoft.com/office/officeart/2005/8/layout/hList1"/>
    <dgm:cxn modelId="{10872A09-7380-4885-A4BF-A6CEA92991F6}" type="presParOf" srcId="{28A9078F-44E9-4BF3-86AF-F08DD70D5F24}" destId="{80D49452-D3C2-4039-9628-FD4B276DDF0B}" srcOrd="0" destOrd="0" presId="urn:microsoft.com/office/officeart/2005/8/layout/hList1"/>
    <dgm:cxn modelId="{A21168C8-41C0-4B8B-B745-2D6776CDAF36}" type="presParOf" srcId="{28A9078F-44E9-4BF3-86AF-F08DD70D5F24}" destId="{7416DA2F-7E1B-4633-8F8C-22EB554B3F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DBA0C-D2DE-430F-81E1-F58A1D429F01}">
      <dsp:nvSpPr>
        <dsp:cNvPr id="0" name=""/>
        <dsp:cNvSpPr/>
      </dsp:nvSpPr>
      <dsp:spPr>
        <a:xfrm rot="5400000">
          <a:off x="-261686" y="264568"/>
          <a:ext cx="1744578" cy="12212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No Access-TV or OTT </a:t>
          </a:r>
          <a:br>
            <a:rPr lang="en-IN" sz="1000" b="1" kern="1200" dirty="0"/>
          </a:br>
          <a:r>
            <a:rPr lang="en-IN" sz="1000" b="1" kern="1200" dirty="0"/>
            <a:t>(150 million):</a:t>
          </a:r>
          <a:endParaRPr lang="en-US" sz="1000" kern="1200" dirty="0"/>
        </a:p>
      </dsp:txBody>
      <dsp:txXfrm rot="-5400000">
        <a:off x="1" y="613485"/>
        <a:ext cx="1221205" cy="523373"/>
      </dsp:txXfrm>
    </dsp:sp>
    <dsp:sp modelId="{38CFB1C7-B48C-4769-8EE1-DB8DEE52808E}">
      <dsp:nvSpPr>
        <dsp:cNvPr id="0" name=""/>
        <dsp:cNvSpPr/>
      </dsp:nvSpPr>
      <dsp:spPr>
        <a:xfrm rot="5400000">
          <a:off x="2876421" y="-1652334"/>
          <a:ext cx="1133976" cy="44444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 err="1"/>
            <a:t>JioBharat</a:t>
          </a:r>
          <a:r>
            <a:rPr lang="en-IN" sz="1700" kern="1200" dirty="0"/>
            <a:t> feature phone which support 4G networking to market of 2G at reasonable price. Projection of 100 million new subscriber &amp; Generating 5 Billion revenue in 4 </a:t>
          </a:r>
          <a:r>
            <a:rPr lang="en-IN" sz="1700" kern="1200" dirty="0" err="1"/>
            <a:t>yrs</a:t>
          </a:r>
          <a:endParaRPr lang="en-IN" sz="1700" kern="1200" dirty="0"/>
        </a:p>
      </dsp:txBody>
      <dsp:txXfrm rot="-5400000">
        <a:off x="1221205" y="58238"/>
        <a:ext cx="4389053" cy="1023264"/>
      </dsp:txXfrm>
    </dsp:sp>
    <dsp:sp modelId="{231C1000-5D46-42B8-8AF8-487EF423829D}">
      <dsp:nvSpPr>
        <dsp:cNvPr id="0" name=""/>
        <dsp:cNvSpPr/>
      </dsp:nvSpPr>
      <dsp:spPr>
        <a:xfrm rot="5400000">
          <a:off x="-261686" y="1816637"/>
          <a:ext cx="1744578" cy="12212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Free Consumers &amp; Pay for TV Do not Pay for OTT </a:t>
          </a:r>
          <a:br>
            <a:rPr lang="en-IN" sz="1000" b="1" kern="1200" dirty="0"/>
          </a:br>
          <a:r>
            <a:rPr lang="en-IN" sz="1000" b="1" kern="1200" dirty="0"/>
            <a:t>(123 million (45+ 77))</a:t>
          </a:r>
        </a:p>
      </dsp:txBody>
      <dsp:txXfrm rot="-5400000">
        <a:off x="1" y="2165554"/>
        <a:ext cx="1221205" cy="523373"/>
      </dsp:txXfrm>
    </dsp:sp>
    <dsp:sp modelId="{3A33F863-BB7B-4955-A48C-A3A0832A9C53}">
      <dsp:nvSpPr>
        <dsp:cNvPr id="0" name=""/>
        <dsp:cNvSpPr/>
      </dsp:nvSpPr>
      <dsp:spPr>
        <a:xfrm rot="5400000">
          <a:off x="2876421" y="-100266"/>
          <a:ext cx="1133976" cy="44444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Jio has also targeted, customer segment by providing cheaper plans also adv. charge as they use </a:t>
          </a:r>
          <a:r>
            <a:rPr lang="en-IN" sz="1700" kern="1200" dirty="0" err="1"/>
            <a:t>JioCinema</a:t>
          </a:r>
          <a:r>
            <a:rPr lang="en-IN" sz="1700" kern="1200" dirty="0"/>
            <a:t> app without subscription </a:t>
          </a:r>
        </a:p>
      </dsp:txBody>
      <dsp:txXfrm rot="-5400000">
        <a:off x="1221205" y="1610306"/>
        <a:ext cx="4389053" cy="1023264"/>
      </dsp:txXfrm>
    </dsp:sp>
    <dsp:sp modelId="{ABCCD187-546D-4CCE-AD2D-D3F22479E431}">
      <dsp:nvSpPr>
        <dsp:cNvPr id="0" name=""/>
        <dsp:cNvSpPr/>
      </dsp:nvSpPr>
      <dsp:spPr>
        <a:xfrm rot="5400000">
          <a:off x="-261686" y="3368706"/>
          <a:ext cx="1744578" cy="12212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Pays for TV &amp; </a:t>
          </a:r>
          <a:r>
            <a:rPr lang="en-IN" sz="1000" b="1" kern="1200" dirty="0" err="1"/>
            <a:t>Atleast</a:t>
          </a:r>
          <a:r>
            <a:rPr lang="en-IN" sz="1000" b="1" kern="1200" dirty="0"/>
            <a:t> 1 OTT ( 43 million ) &amp; Consumers only OTT ( 2 million )</a:t>
          </a:r>
        </a:p>
      </dsp:txBody>
      <dsp:txXfrm rot="-5400000">
        <a:off x="1" y="3717623"/>
        <a:ext cx="1221205" cy="523373"/>
      </dsp:txXfrm>
    </dsp:sp>
    <dsp:sp modelId="{F1AFD5E4-A733-44BF-929A-177785704B28}">
      <dsp:nvSpPr>
        <dsp:cNvPr id="0" name=""/>
        <dsp:cNvSpPr/>
      </dsp:nvSpPr>
      <dsp:spPr>
        <a:xfrm rot="5400000">
          <a:off x="2876421" y="1451802"/>
          <a:ext cx="1133976" cy="44444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Jio has also touched market segment by providing subscription plans also affordable laptop</a:t>
          </a:r>
        </a:p>
      </dsp:txBody>
      <dsp:txXfrm rot="-5400000">
        <a:off x="1221205" y="3162374"/>
        <a:ext cx="4389053" cy="1023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CDA05-C5C4-4A62-A6BC-56FB73BEE5E0}">
      <dsp:nvSpPr>
        <dsp:cNvPr id="0" name=""/>
        <dsp:cNvSpPr/>
      </dsp:nvSpPr>
      <dsp:spPr>
        <a:xfrm>
          <a:off x="2034" y="408507"/>
          <a:ext cx="1983587" cy="729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Post-paid plan audience</a:t>
          </a:r>
          <a:endParaRPr lang="en-US" sz="1600" kern="1200" dirty="0"/>
        </a:p>
      </dsp:txBody>
      <dsp:txXfrm>
        <a:off x="2034" y="408507"/>
        <a:ext cx="1983587" cy="729228"/>
      </dsp:txXfrm>
    </dsp:sp>
    <dsp:sp modelId="{970A7075-91A3-4BD7-ACDD-D9D0A5096A08}">
      <dsp:nvSpPr>
        <dsp:cNvPr id="0" name=""/>
        <dsp:cNvSpPr/>
      </dsp:nvSpPr>
      <dsp:spPr>
        <a:xfrm>
          <a:off x="2034" y="1137735"/>
          <a:ext cx="1983587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Airtel </a:t>
          </a:r>
          <a:br>
            <a:rPr lang="en-IN" sz="1600" kern="1200" dirty="0"/>
          </a:br>
          <a:r>
            <a:rPr lang="en-IN" sz="1600" kern="1200" dirty="0"/>
            <a:t>2 Sim for 599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Jio</a:t>
          </a:r>
          <a:br>
            <a:rPr lang="en-IN" sz="1600" kern="1200" dirty="0"/>
          </a:br>
          <a:r>
            <a:rPr lang="en-IN" sz="1600" kern="1200" dirty="0"/>
            <a:t>2 sim for 499</a:t>
          </a:r>
          <a:endParaRPr lang="en-US" sz="1600" kern="1200" dirty="0"/>
        </a:p>
      </dsp:txBody>
      <dsp:txXfrm>
        <a:off x="2034" y="1137735"/>
        <a:ext cx="1983587" cy="1054080"/>
      </dsp:txXfrm>
    </dsp:sp>
    <dsp:sp modelId="{78BD77A5-DAD3-408D-BEFB-6DCEE1050239}">
      <dsp:nvSpPr>
        <dsp:cNvPr id="0" name=""/>
        <dsp:cNvSpPr/>
      </dsp:nvSpPr>
      <dsp:spPr>
        <a:xfrm>
          <a:off x="2263324" y="408507"/>
          <a:ext cx="1983587" cy="729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Finance aid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prepaid to post-paid</a:t>
          </a:r>
          <a:endParaRPr lang="en-US" sz="1600" kern="1200" dirty="0"/>
        </a:p>
      </dsp:txBody>
      <dsp:txXfrm>
        <a:off x="2263324" y="408507"/>
        <a:ext cx="1983587" cy="729228"/>
      </dsp:txXfrm>
    </dsp:sp>
    <dsp:sp modelId="{2EAD5A42-0D47-4111-8D07-E6B15D1065FF}">
      <dsp:nvSpPr>
        <dsp:cNvPr id="0" name=""/>
        <dsp:cNvSpPr/>
      </dsp:nvSpPr>
      <dsp:spPr>
        <a:xfrm>
          <a:off x="2263324" y="1137735"/>
          <a:ext cx="1983587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Airtel Finance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Jio has no such department</a:t>
          </a:r>
          <a:endParaRPr lang="en-US" sz="1600" kern="1200" dirty="0"/>
        </a:p>
      </dsp:txBody>
      <dsp:txXfrm>
        <a:off x="2263324" y="1137735"/>
        <a:ext cx="1983587" cy="1054080"/>
      </dsp:txXfrm>
    </dsp:sp>
    <dsp:sp modelId="{80D49452-D3C2-4039-9628-FD4B276DDF0B}">
      <dsp:nvSpPr>
        <dsp:cNvPr id="0" name=""/>
        <dsp:cNvSpPr/>
      </dsp:nvSpPr>
      <dsp:spPr>
        <a:xfrm>
          <a:off x="4524614" y="408507"/>
          <a:ext cx="1983587" cy="729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Home broad band connection</a:t>
          </a:r>
          <a:br>
            <a:rPr lang="en-IN" sz="1600" kern="1200" dirty="0"/>
          </a:br>
          <a:r>
            <a:rPr lang="en-IN" sz="1600" kern="1200" dirty="0"/>
            <a:t>(Optical fibres)</a:t>
          </a:r>
          <a:endParaRPr lang="en-US" sz="1600" kern="1200" dirty="0"/>
        </a:p>
      </dsp:txBody>
      <dsp:txXfrm>
        <a:off x="4524614" y="408507"/>
        <a:ext cx="1983587" cy="729228"/>
      </dsp:txXfrm>
    </dsp:sp>
    <dsp:sp modelId="{7416DA2F-7E1B-4633-8F8C-22EB554B3F1A}">
      <dsp:nvSpPr>
        <dsp:cNvPr id="0" name=""/>
        <dsp:cNvSpPr/>
      </dsp:nvSpPr>
      <dsp:spPr>
        <a:xfrm>
          <a:off x="4524614" y="1137735"/>
          <a:ext cx="1983587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Airtel spread 400,000 Km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Jio spread 1.1 million Km</a:t>
          </a:r>
          <a:endParaRPr lang="en-US" sz="1600" kern="1200" dirty="0"/>
        </a:p>
      </dsp:txBody>
      <dsp:txXfrm>
        <a:off x="4524614" y="1137735"/>
        <a:ext cx="1983587" cy="1054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8FE690-F702-6D83-04C7-9F7B51025A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AD983-9238-49A6-E144-9E592EFCBF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34A0F-E3E6-4742-91A8-446683C88D6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17F8-EB22-F86E-6F06-F2FFCCC569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Tushal Soni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710CE-3386-24B2-91BD-3F2F8695DC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CE26B-867D-48C2-BF7D-6544D1DE8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95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9A559-1FEE-4167-9C56-2F59330AD15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2DBD6-9933-47FF-A1D2-E36A002EC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570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2DBD6-9933-47FF-A1D2-E36A002EC1AD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64120-6E51-80B2-539F-9DE4F642B9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95024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2DBD6-9933-47FF-A1D2-E36A002EC1AD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F98F7-5582-8D71-11B5-CD9ED91A55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793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2DBD6-9933-47FF-A1D2-E36A002EC1AD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A96E-8826-2B39-F982-FDC96D27EB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260152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3A24B1-AD7C-4FBE-98B3-A7AABC0752C8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0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5BAB-343C-4D6C-B740-AFCC3C40B0F3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6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3D90-8F5D-493F-9DBF-2703FEC3AB9F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18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340-2D26-4F4D-A2EA-F984514251C5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4613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178E-FC78-4A80-9B9D-30BE555DC703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5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6B6A-F35A-4DAD-B856-DC8E830311C4}" type="datetime1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25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6DA9-E337-4656-90FF-BE0E0AD1E30C}" type="datetime1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1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066E-E9D5-49AC-B700-5BC935FAED7D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6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F2FD-69FD-46C1-B9F5-C860028576B7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8F48-DF76-4A35-9317-C799DF53E746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AAAD-76D1-4AB3-8C3A-C1C37A4BB02A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55DC-57B6-4CC9-A195-7E67BAE468B6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548-7BFA-401A-BFFE-1D593497637C}" type="datetime1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4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D744-BA5C-4002-BCDE-F6FC020BF5EB}" type="datetime1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4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5846-E442-4024-98F8-46A138D38B4E}" type="datetime1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6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C299-E5DB-43E8-ACF8-0E095522B659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FD6EC-142A-4961-B29D-EDBD6F6C56B0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3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4B533-9A7E-453D-9662-B2A26AC998F2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Tushal Soni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C98FA-5BCC-410B-AB00-EC7857B4A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90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2D2F0-7034-3ADC-F8FC-A96CDDF7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56722-E05B-2F1B-395E-098EBAAE3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812" y="3166371"/>
            <a:ext cx="6471190" cy="67749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Telecom Sector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B88D5-0DFA-06B4-9C3B-1D03E8387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74" y="4038438"/>
            <a:ext cx="5519346" cy="677496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Tushal Soni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8C57C-D85F-E8EE-F6C8-0354DA27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24886" cy="365125"/>
          </a:xfrm>
        </p:spPr>
        <p:txBody>
          <a:bodyPr/>
          <a:lstStyle/>
          <a:p>
            <a:r>
              <a:rPr lang="en-US" dirty="0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115509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1A4A9E-BE76-1429-888D-957018E2143E}"/>
              </a:ext>
            </a:extLst>
          </p:cNvPr>
          <p:cNvGrpSpPr/>
          <p:nvPr/>
        </p:nvGrpSpPr>
        <p:grpSpPr>
          <a:xfrm>
            <a:off x="6485539" y="1083333"/>
            <a:ext cx="4561871" cy="4314487"/>
            <a:chOff x="836610" y="912813"/>
            <a:chExt cx="6738613" cy="5041900"/>
          </a:xfrm>
        </p:grpSpPr>
        <p:pic>
          <p:nvPicPr>
            <p:cNvPr id="13" name="Content Placeholder 5">
              <a:extLst>
                <a:ext uri="{FF2B5EF4-FFF2-40B4-BE49-F238E27FC236}">
                  <a16:creationId xmlns:a16="http://schemas.microsoft.com/office/drawing/2014/main" id="{D48282F8-4C07-9BEB-2C1E-21891762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611" y="912813"/>
              <a:ext cx="6738612" cy="50419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C9D776-59C8-221F-ABDB-2EC0AD1D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610" y="912813"/>
              <a:ext cx="1094149" cy="761996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2F767E-2A4D-D795-22AA-CC3B3730F02F}"/>
                </a:ext>
              </a:extLst>
            </p:cNvPr>
            <p:cNvSpPr/>
            <p:nvPr/>
          </p:nvSpPr>
          <p:spPr>
            <a:xfrm>
              <a:off x="7108494" y="4961731"/>
              <a:ext cx="419103" cy="8024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31DD8E-A81E-8C35-2B10-AEFC8F17031F}"/>
              </a:ext>
            </a:extLst>
          </p:cNvPr>
          <p:cNvSpPr txBox="1"/>
          <p:nvPr/>
        </p:nvSpPr>
        <p:spPr>
          <a:xfrm>
            <a:off x="9444942" y="4891451"/>
            <a:ext cx="1629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Jio Bharat feature phone 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CAFCC3B-0537-0E75-D887-4EA36B0B7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293936"/>
              </p:ext>
            </p:extLst>
          </p:nvPr>
        </p:nvGraphicFramePr>
        <p:xfrm>
          <a:off x="787682" y="1083333"/>
          <a:ext cx="5665615" cy="485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3DF294B0-1156-4C6D-A207-784D86FA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46078"/>
            <a:ext cx="9905998" cy="774109"/>
          </a:xfrm>
        </p:spPr>
        <p:txBody>
          <a:bodyPr/>
          <a:lstStyle/>
          <a:p>
            <a:r>
              <a:rPr lang="en-IN" dirty="0"/>
              <a:t>Reliance Jio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804980-8065-1621-22BC-7A47149E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25" y="129072"/>
            <a:ext cx="1135961" cy="791115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2DA19B1-F975-F3C7-6844-FC5A1B15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368180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3065-C036-52FF-C5AE-695297EE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5168"/>
          </a:xfrm>
        </p:spPr>
        <p:txBody>
          <a:bodyPr/>
          <a:lstStyle/>
          <a:p>
            <a:r>
              <a:rPr lang="en-IN" dirty="0"/>
              <a:t>Bharti Airtel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A8DAA-237A-C785-C4AF-439800E69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3686"/>
            <a:ext cx="4875211" cy="436751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No plan to launch feature phone or other segments of market</a:t>
            </a:r>
          </a:p>
          <a:p>
            <a:r>
              <a:rPr lang="en-IN" dirty="0"/>
              <a:t>Capture premium customer by providing excellent service</a:t>
            </a:r>
          </a:p>
          <a:p>
            <a:pPr lvl="1"/>
            <a:r>
              <a:rPr lang="en-IN" dirty="0"/>
              <a:t>Zero unfulfilled queries using AI interface build in collaboration with </a:t>
            </a:r>
            <a:r>
              <a:rPr lang="en-IN" dirty="0" err="1"/>
              <a:t>Nvidea</a:t>
            </a:r>
            <a:endParaRPr lang="en-IN" dirty="0"/>
          </a:p>
          <a:p>
            <a:pPr lvl="1"/>
            <a:r>
              <a:rPr lang="en-IN" dirty="0"/>
              <a:t>Prioritizing 700+ districts for high quality customer             support</a:t>
            </a:r>
          </a:p>
          <a:p>
            <a:pPr lvl="1"/>
            <a:r>
              <a:rPr lang="en-US" sz="2000" dirty="0"/>
              <a:t>DTH connection 70-80% customer are of Airtel</a:t>
            </a:r>
          </a:p>
          <a:p>
            <a:pPr lvl="1"/>
            <a:r>
              <a:rPr lang="en-US" dirty="0"/>
              <a:t>Top to bottom approach can pay more for better user experience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6D47C8-7CC3-8135-66B4-FC1A9CB560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EDE7F0-3CDF-CD41-50D5-8D6EF2EAFDE8}"/>
              </a:ext>
            </a:extLst>
          </p:cNvPr>
          <p:cNvGrpSpPr/>
          <p:nvPr/>
        </p:nvGrpSpPr>
        <p:grpSpPr>
          <a:xfrm>
            <a:off x="1144589" y="1461870"/>
            <a:ext cx="4878387" cy="2318656"/>
            <a:chOff x="1141413" y="1423686"/>
            <a:chExt cx="4878387" cy="4367514"/>
          </a:xfrm>
        </p:grpSpPr>
        <p:pic>
          <p:nvPicPr>
            <p:cNvPr id="9" name="Content Placeholder 7">
              <a:extLst>
                <a:ext uri="{FF2B5EF4-FFF2-40B4-BE49-F238E27FC236}">
                  <a16:creationId xmlns:a16="http://schemas.microsoft.com/office/drawing/2014/main" id="{4E46D0C1-1080-DEF7-D9F5-973339FA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65"/>
            <a:stretch/>
          </p:blipFill>
          <p:spPr>
            <a:xfrm>
              <a:off x="1141413" y="1423686"/>
              <a:ext cx="4875211" cy="43675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7878C5-871A-889D-8956-A89E6CB219B8}"/>
                </a:ext>
              </a:extLst>
            </p:cNvPr>
            <p:cNvSpPr/>
            <p:nvPr/>
          </p:nvSpPr>
          <p:spPr>
            <a:xfrm>
              <a:off x="5428526" y="5079357"/>
              <a:ext cx="591274" cy="709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059A5-3D76-5F8C-990D-14BA59716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41" r="18066"/>
          <a:stretch/>
        </p:blipFill>
        <p:spPr>
          <a:xfrm>
            <a:off x="3989957" y="514346"/>
            <a:ext cx="1016515" cy="805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A5164-168F-8CC5-C0B2-087FADD95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443" y="3917729"/>
            <a:ext cx="642687" cy="4099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6F0F6D-4FE8-A8F3-DF41-8D95C95013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7"/>
          <a:stretch/>
        </p:blipFill>
        <p:spPr>
          <a:xfrm>
            <a:off x="1138233" y="3747105"/>
            <a:ext cx="4875211" cy="2583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1D536E-3714-7241-41E3-4B5986940F80}"/>
              </a:ext>
            </a:extLst>
          </p:cNvPr>
          <p:cNvSpPr txBox="1"/>
          <p:nvPr/>
        </p:nvSpPr>
        <p:spPr>
          <a:xfrm>
            <a:off x="3695096" y="4189174"/>
            <a:ext cx="23247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Clean-up initiative in 2018-2019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25E29F-83B9-6A41-81D9-E696876BBD97}"/>
              </a:ext>
            </a:extLst>
          </p:cNvPr>
          <p:cNvCxnSpPr/>
          <p:nvPr/>
        </p:nvCxnSpPr>
        <p:spPr>
          <a:xfrm flipH="1">
            <a:off x="3493286" y="4567118"/>
            <a:ext cx="1364162" cy="4718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7EE792B-63E9-9F19-7C12-7BD5291F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427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69DF-11EC-341C-EC56-9717AEFB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5962"/>
          </a:xfrm>
        </p:spPr>
        <p:txBody>
          <a:bodyPr>
            <a:normAutofit fontScale="90000"/>
          </a:bodyPr>
          <a:lstStyle/>
          <a:p>
            <a:r>
              <a:rPr lang="en-IN" dirty="0"/>
              <a:t>Airtel provide enterprise connectivity business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4CE99-F63E-CEAA-3DB2-14C713A5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656080"/>
            <a:ext cx="5110480" cy="41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KEN (Indian Business News Website)</a:t>
            </a:r>
          </a:p>
          <a:p>
            <a:r>
              <a:rPr lang="en-IN" dirty="0"/>
              <a:t>Airtel Business serves over 1200 global enterprises 2000 large, and a million small and medium business (SMBs) across India (</a:t>
            </a:r>
            <a:r>
              <a:rPr lang="hi-IN" dirty="0"/>
              <a:t>भारत</a:t>
            </a:r>
            <a:r>
              <a:rPr lang="en-IN" dirty="0"/>
              <a:t>)</a:t>
            </a:r>
          </a:p>
          <a:p>
            <a:r>
              <a:rPr lang="en-IN" dirty="0"/>
              <a:t>Is market leader with 33.67% of Revenue market share for the year end March 2023.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2877B-B39C-6F1A-85F0-91A24A95C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3" t="19196" r="10697"/>
          <a:stretch/>
        </p:blipFill>
        <p:spPr>
          <a:xfrm>
            <a:off x="6251890" y="1656080"/>
            <a:ext cx="5110480" cy="39109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04ED71-542B-D8AE-B394-12B9D688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271732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A0D5-3454-E33B-E1B9-2909D30E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2100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Telecom War btw Reliance Jio &amp; Bharti Airtel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C6818-5669-5D3D-5825-B79ADB8A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750" y="1180618"/>
            <a:ext cx="4579730" cy="270494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BEFC5D-2738-C9C4-BD38-6EE213D795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166217"/>
              </p:ext>
            </p:extLst>
          </p:nvPr>
        </p:nvGraphicFramePr>
        <p:xfrm>
          <a:off x="526997" y="3347507"/>
          <a:ext cx="6510237" cy="260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389C36C-008B-13C1-7B1E-983E18F10B54}"/>
              </a:ext>
            </a:extLst>
          </p:cNvPr>
          <p:cNvGrpSpPr/>
          <p:nvPr/>
        </p:nvGrpSpPr>
        <p:grpSpPr>
          <a:xfrm>
            <a:off x="7134752" y="3990188"/>
            <a:ext cx="4688403" cy="1872136"/>
            <a:chOff x="7335303" y="4001479"/>
            <a:chExt cx="4357423" cy="20741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BFEA9E-FE72-E038-F94E-AD82E3E1D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740" b="10438"/>
            <a:stretch/>
          </p:blipFill>
          <p:spPr>
            <a:xfrm>
              <a:off x="7335303" y="4001479"/>
              <a:ext cx="4338538" cy="207419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74943C-F9C1-A849-85C2-CF98F83676D1}"/>
                </a:ext>
              </a:extLst>
            </p:cNvPr>
            <p:cNvSpPr/>
            <p:nvPr/>
          </p:nvSpPr>
          <p:spPr>
            <a:xfrm>
              <a:off x="11357446" y="5720078"/>
              <a:ext cx="335280" cy="355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2322-3EBD-EE38-F815-DDB608152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03" y="1285241"/>
            <a:ext cx="6510237" cy="26003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600" dirty="0"/>
              <a:t>For Airtel post-paid audience is 6% but generate 25-30% of Revenue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Post-paid customer are charged 3X prepaid customer base but are active users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DTH connection 70-80% customer are of Airtel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Home broad band customer</a:t>
            </a:r>
            <a:r>
              <a:rPr lang="en-US" sz="1600" dirty="0"/>
              <a:t> which give ARPU of 1000</a:t>
            </a:r>
            <a:endParaRPr lang="en-IN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0C7FC9E-EF14-3156-F057-04633ED1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136414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D7D-4DCD-3042-071A-F5CDF3C3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2442"/>
          </a:xfrm>
        </p:spPr>
        <p:txBody>
          <a:bodyPr/>
          <a:lstStyle/>
          <a:p>
            <a:r>
              <a:rPr lang="en-I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273C-8C18-6E33-EE86-FB0E7C83D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09040"/>
            <a:ext cx="10034588" cy="54254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/>
              <a:t>Society beneficial initiatives like: Feature phones lower then market price, IPL broadcast free for users will generate market and you can also monetize them.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/>
              <a:t>Eventually valuable customer will not only purchase a sim card or recharge but  also complete package: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/>
              <a:t>Post-paid or subscription plan ( Jio cinema app)	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/>
              <a:t>DTH connection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/>
              <a:t>Broadband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/>
              <a:t>Home broad band connection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/>
              <a:t>Family plans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/>
              <a:t>Users can be long term customers if they are getting excellent service.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/>
              <a:t>Customer lifetime value at bottom of pyramid is far less for Airtel in comparison of JIO based upon my analysis.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IN" sz="3600" b="1" dirty="0"/>
              <a:t>At last, customer experience matters a lot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2483A-2D27-6346-0B1D-E7C534B2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345394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1EF82-030B-82BE-5680-D2E0B0DB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0" y="619760"/>
            <a:ext cx="10465707" cy="56489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A49F6-1A00-64E4-C37A-964F5DF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110133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06C0-9C12-2A6E-E648-2A3751E8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7357"/>
          </a:xfrm>
        </p:spPr>
        <p:txBody>
          <a:bodyPr/>
          <a:lstStyle/>
          <a:p>
            <a:r>
              <a:rPr lang="en-IN" b="1" dirty="0"/>
              <a:t>agenda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174E1-ECBA-6D73-A4FD-0F5652C38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7325"/>
            <a:ext cx="9905999" cy="433387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Highlights last decade of telecom industry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Bharti Airtel &amp; Reliance Jio revenue report analysis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Airtel Stock from 2016-2023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Indian Market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Business Strategies to create or capture established market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1074F84-E65A-D03E-CF25-A468E8C9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294779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06C0-9C12-2A6E-E648-2A3751E8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7357"/>
          </a:xfrm>
        </p:spPr>
        <p:txBody>
          <a:bodyPr/>
          <a:lstStyle/>
          <a:p>
            <a:r>
              <a:rPr lang="en-IN" b="1" dirty="0"/>
              <a:t>Highlights of Last Decade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174E1-ECBA-6D73-A4FD-0F5652C38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7325"/>
            <a:ext cx="9905999" cy="43338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IN" dirty="0"/>
              <a:t>Jio entered established market of telecommunication &amp; gave tough competition to big sharks like: Airtel, Vodafone, Idea....</a:t>
            </a:r>
          </a:p>
          <a:p>
            <a:pPr>
              <a:lnSpc>
                <a:spcPct val="200000"/>
              </a:lnSpc>
            </a:pPr>
            <a:r>
              <a:rPr lang="en-IN" dirty="0"/>
              <a:t>Repercussion of Reliance Jio entry in market:</a:t>
            </a:r>
          </a:p>
          <a:p>
            <a:pPr lvl="1">
              <a:lnSpc>
                <a:spcPct val="200000"/>
              </a:lnSpc>
            </a:pPr>
            <a:r>
              <a:rPr lang="en-IN" sz="2400" dirty="0"/>
              <a:t>           &amp;                 merge together to  </a:t>
            </a:r>
          </a:p>
          <a:p>
            <a:pPr lvl="1">
              <a:lnSpc>
                <a:spcPct val="200000"/>
              </a:lnSpc>
            </a:pPr>
            <a:r>
              <a:rPr lang="en-IN" sz="2400" dirty="0"/>
              <a:t>            is struggling to sustain in current telecom war of           &amp;</a:t>
            </a:r>
          </a:p>
          <a:p>
            <a:pPr lvl="1">
              <a:lnSpc>
                <a:spcPct val="200000"/>
              </a:lnSpc>
            </a:pPr>
            <a:r>
              <a:rPr lang="en-IN" sz="2400" dirty="0"/>
              <a:t>              &amp;                  vanished from market </a:t>
            </a:r>
            <a:endParaRPr lang="en-US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A42D30-F05F-7C08-405B-592F2A6B198B}"/>
              </a:ext>
            </a:extLst>
          </p:cNvPr>
          <p:cNvGrpSpPr/>
          <p:nvPr/>
        </p:nvGrpSpPr>
        <p:grpSpPr>
          <a:xfrm>
            <a:off x="1937832" y="3624263"/>
            <a:ext cx="8399463" cy="2109197"/>
            <a:chOff x="1383346" y="3260883"/>
            <a:chExt cx="8399463" cy="21091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474768-E56C-126B-E5F6-4FFD0257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5961" y="3260883"/>
              <a:ext cx="1091565" cy="6154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3ACBF2-7745-3BEC-0FA1-7E056196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3434" y="4163006"/>
              <a:ext cx="830425" cy="4952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4D4B96-2FB8-41BA-2061-5F5F31E6A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41" r="18066"/>
            <a:stretch/>
          </p:blipFill>
          <p:spPr>
            <a:xfrm>
              <a:off x="7681785" y="4042092"/>
              <a:ext cx="677349" cy="6162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2E2EA0-8B21-1E7B-9D4D-FB729EED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1746" y="4012060"/>
              <a:ext cx="971063" cy="6762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71DC38-E4CA-0C1D-DFCB-8548B2ED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346" y="4835470"/>
              <a:ext cx="990600" cy="5346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BC5FC3-A22A-BB37-B362-3C902D25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7722" y="4835470"/>
              <a:ext cx="1247775" cy="4272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A22E8A-0BFC-EE89-4F05-4088D149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83346" y="3368598"/>
              <a:ext cx="990600" cy="4952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30081C-586C-F7F1-DD45-D36F10FCB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840" t="18249" r="25316" b="26277"/>
            <a:stretch/>
          </p:blipFill>
          <p:spPr>
            <a:xfrm>
              <a:off x="2632192" y="3297160"/>
              <a:ext cx="1011841" cy="638174"/>
            </a:xfrm>
            <a:prstGeom prst="rect">
              <a:avLst/>
            </a:prstGeom>
          </p:spPr>
        </p:pic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A3392A5-2448-C1B9-9FBC-89702DF8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324142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6D77-AB2E-E462-181D-4614E393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276231"/>
            <a:ext cx="10505116" cy="9181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/>
              <a:t>Bharti Airtel &amp; Reliance Jio revenue report analysis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89B16-C30C-B5FF-9132-0D2BACEE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3760" y="1247600"/>
            <a:ext cx="6994352" cy="524464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IN" dirty="0"/>
              <a:t>In FY21, Bharti Airtel   12000 Cr on other hand Reliance Jio     12,534 Cr</a:t>
            </a:r>
          </a:p>
          <a:p>
            <a:pPr>
              <a:lnSpc>
                <a:spcPct val="200000"/>
              </a:lnSpc>
            </a:pPr>
            <a:r>
              <a:rPr lang="en-IN" dirty="0"/>
              <a:t>Bharti Airtel started generating profit by end of FY22</a:t>
            </a:r>
          </a:p>
          <a:p>
            <a:pPr>
              <a:lnSpc>
                <a:spcPct val="200000"/>
              </a:lnSpc>
            </a:pPr>
            <a:r>
              <a:rPr lang="en-IN" dirty="0"/>
              <a:t> In ongoing FY 23, Bharti Airtel comeback with noticeable  Reliance Jio</a:t>
            </a:r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15DFA-6470-26EF-C975-FCCAD8950A9C}"/>
              </a:ext>
            </a:extLst>
          </p:cNvPr>
          <p:cNvGrpSpPr/>
          <p:nvPr/>
        </p:nvGrpSpPr>
        <p:grpSpPr>
          <a:xfrm>
            <a:off x="7792720" y="1182686"/>
            <a:ext cx="4267199" cy="4372066"/>
            <a:chOff x="6795451" y="1892151"/>
            <a:chExt cx="4927601" cy="36653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345FF3-EF19-A360-53D0-735E24EFD2CE}"/>
                </a:ext>
              </a:extLst>
            </p:cNvPr>
            <p:cNvGrpSpPr/>
            <p:nvPr/>
          </p:nvGrpSpPr>
          <p:grpSpPr>
            <a:xfrm>
              <a:off x="6795451" y="1892151"/>
              <a:ext cx="4927601" cy="3665370"/>
              <a:chOff x="1141412" y="2125832"/>
              <a:chExt cx="5785592" cy="366537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4E28CF-8608-2724-A167-F1472DDC1E45}"/>
                  </a:ext>
                </a:extLst>
              </p:cNvPr>
              <p:cNvSpPr/>
              <p:nvPr/>
            </p:nvSpPr>
            <p:spPr>
              <a:xfrm>
                <a:off x="1141412" y="2133600"/>
                <a:ext cx="5785592" cy="3657601"/>
              </a:xfrm>
              <a:prstGeom prst="rect">
                <a:avLst/>
              </a:prstGeom>
              <a:solidFill>
                <a:srgbClr val="14121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B74C79F-1130-99B6-35C3-FB0B27C93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74753" y="3035122"/>
                <a:ext cx="5191760" cy="275608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009711-76C2-DE1A-3586-9A099C0B8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0567" y="2268385"/>
                <a:ext cx="1501768" cy="242801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50FBEDF-336F-7E28-5C16-A39DE7D75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412" y="2125832"/>
                <a:ext cx="1501768" cy="631308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40B615-D02D-D103-3F20-3A8848E468CB}"/>
                  </a:ext>
                </a:extLst>
              </p:cNvPr>
              <p:cNvSpPr/>
              <p:nvPr/>
            </p:nvSpPr>
            <p:spPr>
              <a:xfrm>
                <a:off x="1174753" y="2945942"/>
                <a:ext cx="723903" cy="436880"/>
              </a:xfrm>
              <a:prstGeom prst="rect">
                <a:avLst/>
              </a:prstGeom>
              <a:solidFill>
                <a:srgbClr val="141214"/>
              </a:solidFill>
              <a:ln>
                <a:solidFill>
                  <a:srgbClr val="1412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38526E-034D-B8D8-A186-9FC59CE09103}"/>
                </a:ext>
              </a:extLst>
            </p:cNvPr>
            <p:cNvSpPr/>
            <p:nvPr/>
          </p:nvSpPr>
          <p:spPr>
            <a:xfrm>
              <a:off x="8030377" y="5201919"/>
              <a:ext cx="3641810" cy="355600"/>
            </a:xfrm>
            <a:prstGeom prst="rect">
              <a:avLst/>
            </a:prstGeom>
            <a:solidFill>
              <a:srgbClr val="141214"/>
            </a:solidFill>
            <a:ln>
              <a:solidFill>
                <a:srgbClr val="1413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/>
                <a:t>FY21        	FY22         FY23</a:t>
              </a:r>
              <a:endParaRPr lang="en-US" dirty="0"/>
            </a:p>
          </p:txBody>
        </p:sp>
      </p:grp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E2727D2-468C-577E-C3DC-7C97139D7719}"/>
              </a:ext>
            </a:extLst>
          </p:cNvPr>
          <p:cNvSpPr/>
          <p:nvPr/>
        </p:nvSpPr>
        <p:spPr>
          <a:xfrm>
            <a:off x="3756898" y="1630780"/>
            <a:ext cx="172720" cy="2409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3790412-B631-3FEB-F601-72B8173CFC1D}"/>
              </a:ext>
            </a:extLst>
          </p:cNvPr>
          <p:cNvSpPr/>
          <p:nvPr/>
        </p:nvSpPr>
        <p:spPr>
          <a:xfrm rot="10800000">
            <a:off x="2745449" y="2352022"/>
            <a:ext cx="228601" cy="2554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DA23C23-F5FD-870B-E61E-010826B1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407373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3E93-3F02-5F6A-078F-AFF36951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308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Airtel Stock from 2016-2023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DEE3-0D4C-1FDB-32D6-FD55F18F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1600"/>
            <a:ext cx="9905999" cy="441960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Airtel Stock value faced a major hit after launch of Jio in 2016 but in last 6 quarter, stock value improved in comparison of Nifty 50 with health margin.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E9E71-88AC-1477-EAE6-4B2A25E2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634242"/>
            <a:ext cx="6787637" cy="3972243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77DA9A1-12CB-BB2E-A1F4-A2A2483F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33984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33D44672-E0E3-4674-950D-BD508BE4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320E816-B393-45A7-B72E-0E7957C1F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FA8BF52E-F01E-4F10-AD3E-209E65611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CCD0569-C62E-48FB-A8BB-6BC8387F1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74BD00C-33C4-4671-B4FE-160539C7C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FBA088E6-2B20-422C-B1A4-FC1D5C83B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9E0759F-8BBC-4BFB-BFC8-88089196B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41556E7-C3FA-4293-BC40-79A11418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776AD70-B265-4282-9F6D-A6FF2968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B4764B4-C673-4421-9691-45A236FA5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20C4B27-9DCA-4BE7-8DA2-F0CEDA29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0228B76-9508-4406-9511-086A595AA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B09C001-F04E-43E0-B05A-ED31B2EA1B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15DC477-AE9B-4344-B43E-7C294BEA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30F46F5-5693-4D4E-BE6D-B4721D636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5037ACC-178A-49DD-94AD-8B2842E64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57FC6E7-5636-4B0D-BCEF-F0FF4CF63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AEAF7536-4FD5-40B2-A47E-12701FBF6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92EE95C-CA9E-4C04-8904-AD4E3CF12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176F3CC-BEC5-48D6-9EC4-FE53B35A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843132F-2E68-467D-8203-4734ED67E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BB3C725-0DC0-42C7-8DE6-1759523E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6DD478C-18EF-4E12-8F25-30385944F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BF402B3-6657-427D-8B4C-4D183AE1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8B9AD51E-B681-4AB6-8328-020F97F0E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65C3DF4-5EE2-438F-BAD8-1263AA5D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3FD4F16-837E-4B6E-A8BF-52FE99722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E8347121-B702-41AD-9A01-4681E8E6C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A0FA0CD-862B-4345-BD18-63E860E7F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474EBBAA-B729-410A-98FD-9B25F6459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2735A1B4-E9C7-457E-BA06-ECA0E8803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43B5A362-F1A0-4795-94D2-1EDCDBC0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DD59E06C-0307-4B04-A013-C304E597B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6BC7AF8-4554-46B6-8C29-E7FDD0FD7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3044F3B-8920-4F7E-BBE7-1562D8E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BD875300-3AEC-46E8-A480-D3A90EE3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C6D2D370-CE1A-4D88-A5AA-ADF03133B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26C097A-E038-4964-B469-C38E44BB9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18F279C-F6DE-4705-B473-5804BF614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2A52CC64-02CD-443F-B158-E1AFFBB1D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62DFE5BE-9D50-440B-B721-C0986EC0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50FCDEE9-3395-471D-8202-A47345FED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702E07B4-588B-46D9-8D79-7C1CBCFB2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7857BDA2-0EB8-4A46-86CC-64BA98DF4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5B15FA3D-3641-430F-90AD-63F5A50E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3A6D048-F3EC-4C4B-9F14-877821D2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9A62FA7A-B423-4E71-A853-21DEEA051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4FA8E7C9-FF45-4B91-976D-1D7B5BE0C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2F563A0A-EFDC-4681-BF8D-1C442B4E2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478A5624-D8BD-4F2C-9660-2E2BBF487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974B6BD-6FBA-49FD-8858-BA17926FB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5C02FA29-BFBF-420E-B179-99DEAC57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B3165781-435B-4B36-B90A-EEF0CC16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1EAD39FE-DF4A-472E-BF18-35DC0C1D8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A28CFFD1-1AA5-4840-9322-F54994B53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416BAD59-23C0-4E04-AA3B-6EFDE9DA6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F743B4-B4B9-49E5-8B49-E007FA27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68302ED4-5632-4449-9FEB-9C99D9C03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13BB1F37-7EA6-4D0B-A9D9-42A508BFA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75FD6A-2409-08AD-15DC-A1C6700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356" y="1694022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Indian Market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C5C7E-B4C9-9679-DACC-53F77B39A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2" t="11999" b="618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B852D49B-0C10-499A-B6D2-5E74A8A1D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5A6FF878-4041-4A51-9634-4ABD14D0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0635B08-0750-4C00-9EEF-838E227B0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9921C532-44B0-47E8-8768-3C9F0CAB3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1B73BFA1-7807-4345-9433-1769A5E86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B9F336B3-243E-4A34-BFA8-EC3B5496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489699C-DE93-40A3-A6D6-81D914EF8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3BFB6FBE-EBA2-4E62-84BB-726A82C2E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65F3B878-5353-4C49-AEBF-A08CE2F5D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9E4F1188-E954-4C30-8678-E05B712E2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33A30AFE-F721-4694-BD24-4A8DFCFE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C9C41061-6166-44D4-A929-F063F018A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C5CD7CF1-1C96-4A0A-B5EC-882FAEDB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2422B366-4404-4E50-9E7E-416CFB14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B47380CD-EA57-41B1-8351-5940AB3B5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ECFC11A0-71E1-49C2-8194-E58210E2D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8A4A7908-6081-416B-98F5-85A4543ED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8599E1CA-62BA-4284-BEFA-1B995084F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BE8DC9B4-A4B3-4DA4-9E40-3EC42EBE9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0433704D-F17B-4762-87D3-535AC27D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C098971D-8FDE-481C-9779-A85D96FE9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1FF970AE-9F5E-4457-91A3-7CA04E30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3207D290-51A8-4F22-BD86-B168B6A50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8070C719-4E81-48F4-9834-3460A6C8D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24C02B5-79BF-42E5-8EC7-FA35FC407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6891AC95-E785-4FA7-AC0A-A5ED3630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D2188C57-BC00-4161-B5C8-DE117367E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96400B90-6013-4929-9111-8630E76F4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A57E8F2-C6E5-4BBB-B256-35EF924F5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06DF7918-9291-4A5D-9AB4-6AAC44CD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3DC94FE7-9FCD-41BB-A675-57AFD34D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C68F25BD-3B52-439B-9B24-FE5AD22AF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0E41A905-A477-49F0-9743-3C1B5A8B7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BA457805-8BB2-4027-8A96-FE168DC76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6C378A2-80BA-45A4-8AD0-0A029CE38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A3C3DAD9-7142-464C-96AF-5E5C1A453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D409C872-1F5C-430D-84AA-8E3CA0489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03B21F29-3DCE-43A6-9792-69CDC84E8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651DC94-62C7-45E9-BB95-4376BC716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06D3D925-F436-4F04-933B-EF085FAD8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8EA5E310-9B1F-4931-9719-40A3F7883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3D2CB7A9-CEAE-4C97-8292-4684E5681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C2A616-DA9C-4157-A037-7762E1A1B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59742FD-1ECC-4491-9D4D-97037185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126B1E9E-91F8-4F2A-9243-5E1AF83E5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2CDDC514-0A46-44E7-A90F-B83F7767A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FC8FF7BD-B03F-47EA-9891-E0CE4053C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46CA6CD5-2BEC-495D-8F88-D8C76CBD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40371561-F173-4DB9-9170-0C126FEBB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373E8586-4655-446C-9C4B-40344705B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44BE7E79-D61C-4138-A50C-1AA78F9F5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51592742-A5A1-4A67-9073-3C9AD619B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75530D3-8D6A-43E2-96CA-F769F0EE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77B38833-3AF6-403A-878B-0841CCAE1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00CCDF85-0550-4326-9ED2-CC9F5117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3E497E1-E996-4BF9-8522-75351EEB5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EDD8CE39-0F10-4124-95B8-D538FC97D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AABE51D8-15F8-4046-8056-1857FD078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C139FEF2-586D-48C6-928B-3117EA240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4E1904EE-46AE-480F-807C-73D6BD795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6C1A6BA8-0FCA-47D6-9470-CA0BDF0CC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B2337427-73E3-4278-94F6-3497E7CFC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7DCC773B-BD55-4CDC-A189-A8BB1446C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F1DFD785-33CF-4996-A987-1ABACEF7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BD9F7880-43BF-41A0-9DD2-A0ADB1BFD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41">
              <a:extLst>
                <a:ext uri="{FF2B5EF4-FFF2-40B4-BE49-F238E27FC236}">
                  <a16:creationId xmlns:a16="http://schemas.microsoft.com/office/drawing/2014/main" id="{A938DF86-31F3-4F68-A865-E86E932FE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D52BC4-3E9A-0E01-4925-88E0CC39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34224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1AD4796-F060-464A-9B99-CA7A8F803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954C68-F4A8-4F2A-82C0-11A25835A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CD7100-D4F4-4ADF-97DB-61FCD455F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7DD267C-88EC-49F2-91AD-85859EA1F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41C0C312-DC2D-4F06-BF91-67FC24C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98ED335C-4989-4139-8AFE-E0E9A38C6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0CB20B8-C064-4A4C-A003-4423F836D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0CB7DD39-7D63-42E5-9C34-9081CB75F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493CE3D8-9CAA-4921-8B9F-6B6148BBC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A7FA93B-18AE-4123-916C-F94E4EB77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A498C205-8772-4B38-8BE7-E6A79248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4763B0F4-ECFB-4A4D-80DB-7FA62BEFE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2D66D85A-DEF8-4E7C-ABEF-68FDF5B97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01F4F0B6-7DA7-47BA-A14E-4ECD9AEC8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878FD81F-82C0-490D-9184-FF531C6C4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578D934A-A7ED-41D4-B9E6-D912634F3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7EEFADCD-C440-4425-873F-3DD18D086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D0982BD-331A-4407-AE43-87BF6C035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F52DB1E2-3215-4F35-9326-AB0C8207E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E8D29CC5-B230-4FFE-B9FE-83ADC3582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C35B6C5-7C4B-4B88-B93A-BC19AEFAB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D5C52D7-D70C-4E3F-87DA-26395DFC6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BD503F3-79F1-4B25-8DB1-647558205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E25CFE63-C676-464C-80DB-0FA1F2D23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6F4CCC10-040D-4C0D-9007-F4B6573A9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9016F76-4EAB-4C3D-BD95-7EA3ABA1B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829588D7-CCBA-4685-82BA-4D71D1536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BDFB4B91-9C8B-4BEE-8E98-C364DA9AF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14FF449B-6633-4C6E-BCB8-94FB257BF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95F075F6-DA28-4A79-91EB-B1EA1FDED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590349-6F75-45AA-9AAC-2202B1316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2AB7455C-1A9E-4187-9AFE-A8A9048BE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465FDDE1-2142-403B-A6C9-8E3992FB4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9C747485-B2B1-44F0-AF19-20688C09E2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FE27BE57-62AD-4C39-B0F2-390427233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F6B1CC7C-AE3D-493A-8944-154A6D159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B18AEB7-C12C-47A8-B1CE-A5DCBF60A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FE770841-CE54-4F5F-922B-A3194C396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B18FB6-11F3-4D60-9C41-80BE0BAA2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06B8C902-5015-4390-9FBE-118DBD76B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0936ED1A-43E5-4D3D-82A9-7A5C86F76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ound Diagonal Corner Rectangle 11">
            <a:extLst>
              <a:ext uri="{FF2B5EF4-FFF2-40B4-BE49-F238E27FC236}">
                <a16:creationId xmlns:a16="http://schemas.microsoft.com/office/drawing/2014/main" id="{03756949-AC79-48CD-A920-B0FE10D23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D2730-BE8A-4883-AABC-4C8CDF4D3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3493"/>
          <a:stretch/>
        </p:blipFill>
        <p:spPr>
          <a:xfrm>
            <a:off x="1118988" y="2150626"/>
            <a:ext cx="6112382" cy="25512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7DE5D-CF1E-E6A8-A878-ADE7A5911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1408" y="808057"/>
            <a:ext cx="4297691" cy="498314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/>
              <a:t>Indian Market can be categorised in five bins based upon two factors</a:t>
            </a:r>
          </a:p>
          <a:p>
            <a:pPr>
              <a:lnSpc>
                <a:spcPct val="150000"/>
              </a:lnSpc>
            </a:pPr>
            <a:r>
              <a:rPr lang="en-IN" sz="1800" b="1" dirty="0"/>
              <a:t>Factors are </a:t>
            </a:r>
            <a:r>
              <a:rPr lang="en-IN" sz="1800" b="1" u="sng" dirty="0"/>
              <a:t>accessibility</a:t>
            </a:r>
            <a:r>
              <a:rPr lang="en-IN" sz="1800" b="1" dirty="0"/>
              <a:t> of the technology &amp; </a:t>
            </a:r>
            <a:r>
              <a:rPr lang="en-IN" sz="1800" b="1" u="sng" dirty="0"/>
              <a:t>economy</a:t>
            </a:r>
            <a:r>
              <a:rPr lang="en-IN" sz="1800" b="1" dirty="0"/>
              <a:t> to afford it.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Categories are: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/>
              <a:t>Dark TV Homes: Daily wagers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/>
              <a:t>Free TV Homes: Lower-middle class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/>
              <a:t>TV First Homes: Middle class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/>
              <a:t>Digital First: Middle to upper class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800" b="1" dirty="0"/>
              <a:t>Digital Only: Upper class &amp; above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B5BFA-9468-49AC-DAE6-ED474915CED5}"/>
              </a:ext>
            </a:extLst>
          </p:cNvPr>
          <p:cNvSpPr txBox="1"/>
          <p:nvPr/>
        </p:nvSpPr>
        <p:spPr>
          <a:xfrm>
            <a:off x="932298" y="1233885"/>
            <a:ext cx="609985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Indian Telecom Market Analysis 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400" u="sng" dirty="0">
                <a:solidFill>
                  <a:schemeClr val="bg1"/>
                </a:solidFill>
              </a:rPr>
              <a:t>Video Consumption Segment &amp; market size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C2660-F3EB-A7E4-956D-85AA63DF262D}"/>
              </a:ext>
            </a:extLst>
          </p:cNvPr>
          <p:cNvSpPr txBox="1"/>
          <p:nvPr/>
        </p:nvSpPr>
        <p:spPr>
          <a:xfrm>
            <a:off x="8403220" y="6330950"/>
            <a:ext cx="291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*KPM is thousands per month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8633D8-5045-DC10-35A7-4C5AE3E0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74257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FD6A-2409-08AD-15DC-A1C6700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63398"/>
            <a:ext cx="9905998" cy="245996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/>
              <a:t>Business Strategies to create or capture established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CF19F-12CD-2C50-16B3-AA10D1FF7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1" r="18066"/>
          <a:stretch/>
        </p:blipFill>
        <p:spPr>
          <a:xfrm>
            <a:off x="3730720" y="3685220"/>
            <a:ext cx="2275205" cy="1802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DF9BF-3022-BF5B-CEAA-2F0DD60B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5219"/>
            <a:ext cx="2587719" cy="18021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3B2B-53A1-6494-B09D-0E8341F0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158661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50305-16C4-D0A4-44B5-FFB300CF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5323" y="1611538"/>
            <a:ext cx="4878391" cy="425935"/>
          </a:xfrm>
        </p:spPr>
        <p:txBody>
          <a:bodyPr/>
          <a:lstStyle/>
          <a:p>
            <a:r>
              <a:rPr lang="en-IN" dirty="0"/>
              <a:t>Average revenue per user (ARPU)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05560-035F-DC6E-BD36-1895FD5C8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5324" y="2098826"/>
            <a:ext cx="5134478" cy="4232525"/>
          </a:xfrm>
        </p:spPr>
        <p:txBody>
          <a:bodyPr>
            <a:normAutofit/>
          </a:bodyPr>
          <a:lstStyle/>
          <a:p>
            <a:r>
              <a:rPr lang="en-IN" dirty="0"/>
              <a:t>In 2018 yr. end Airtel implemented a subscriber clean-up initiative &amp; loose 49 million subscribers at bottom end</a:t>
            </a:r>
          </a:p>
          <a:p>
            <a:r>
              <a:rPr lang="en-IN" dirty="0"/>
              <a:t> Increase minimum recharge of Rs. 99 to 155 in many tier 2 cities</a:t>
            </a:r>
            <a:endParaRPr lang="en-US" dirty="0"/>
          </a:p>
          <a:p>
            <a:r>
              <a:rPr lang="en-US" dirty="0"/>
              <a:t>Min recharge plan is 50% higher than Jio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90EFE-E0DA-8D0D-8CE7-D06BF8479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611538"/>
            <a:ext cx="4646602" cy="425935"/>
          </a:xfrm>
        </p:spPr>
        <p:txBody>
          <a:bodyPr/>
          <a:lstStyle/>
          <a:p>
            <a:r>
              <a:rPr lang="en-IN" dirty="0"/>
              <a:t>Fortune At Bottom OF Pyramid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4DFBA-5776-414B-E739-CC7B113ED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37473"/>
            <a:ext cx="5242560" cy="4424288"/>
          </a:xfrm>
        </p:spPr>
        <p:txBody>
          <a:bodyPr>
            <a:normAutofit/>
          </a:bodyPr>
          <a:lstStyle/>
          <a:p>
            <a:r>
              <a:rPr lang="en-IN" dirty="0" err="1"/>
              <a:t>JioBharat</a:t>
            </a:r>
            <a:r>
              <a:rPr lang="en-IN" dirty="0"/>
              <a:t> phone for lower class</a:t>
            </a:r>
          </a:p>
          <a:p>
            <a:pPr marL="0" indent="0">
              <a:buNone/>
            </a:pPr>
            <a:r>
              <a:rPr lang="en-IN" dirty="0"/>
              <a:t>4G feature phone</a:t>
            </a:r>
          </a:p>
          <a:p>
            <a:endParaRPr lang="en-IN" dirty="0"/>
          </a:p>
          <a:p>
            <a:r>
              <a:rPr lang="en-IN" dirty="0"/>
              <a:t>Generating revenue from adv. slots during IPL </a:t>
            </a:r>
          </a:p>
          <a:p>
            <a:pPr marL="0" indent="0" algn="ctr">
              <a:buNone/>
            </a:pPr>
            <a:r>
              <a:rPr lang="en-IN" dirty="0"/>
              <a:t>By these two things Jio create market for itself also monetize it.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F7898-AACD-86BE-9AD9-87A5D028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1" r="18066"/>
          <a:stretch/>
        </p:blipFill>
        <p:spPr>
          <a:xfrm>
            <a:off x="2763041" y="255024"/>
            <a:ext cx="1635125" cy="1295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92627-3B70-7C31-E3CC-F850B240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45" y="255024"/>
            <a:ext cx="1859719" cy="129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5709B9-4664-64EA-78DF-ADE95740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109" y="2539229"/>
            <a:ext cx="1008795" cy="122309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1AE0B32-CE03-AAF9-9C6F-E06AD6F2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Tushal Soni</a:t>
            </a:r>
          </a:p>
        </p:txBody>
      </p:sp>
    </p:spTree>
    <p:extLst>
      <p:ext uri="{BB962C8B-B14F-4D97-AF65-F5344CB8AC3E}">
        <p14:creationId xmlns:p14="http://schemas.microsoft.com/office/powerpoint/2010/main" val="4088738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819</Words>
  <Application>Microsoft Office PowerPoint</Application>
  <PresentationFormat>Widescreen</PresentationFormat>
  <Paragraphs>113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Wingdings</vt:lpstr>
      <vt:lpstr>Circuit</vt:lpstr>
      <vt:lpstr>Indian Telecom Sector</vt:lpstr>
      <vt:lpstr>agenda</vt:lpstr>
      <vt:lpstr>Highlights of Last Decade</vt:lpstr>
      <vt:lpstr>Bharti Airtel &amp; Reliance Jio revenue report analysis  </vt:lpstr>
      <vt:lpstr>Airtel Stock from 2016-2023</vt:lpstr>
      <vt:lpstr>Indian Market Analysis</vt:lpstr>
      <vt:lpstr>PowerPoint Presentation</vt:lpstr>
      <vt:lpstr>Business Strategies to create or capture established market</vt:lpstr>
      <vt:lpstr>PowerPoint Presentation</vt:lpstr>
      <vt:lpstr>Reliance Jio </vt:lpstr>
      <vt:lpstr>Bharti Airtel</vt:lpstr>
      <vt:lpstr>Airtel provide enterprise connectivity business</vt:lpstr>
      <vt:lpstr>Telecom War btw Reliance Jio &amp; Bharti Airtel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Telecom Sector</dc:title>
  <dc:creator>Tushal SONI</dc:creator>
  <cp:lastModifiedBy>Tushal SONI</cp:lastModifiedBy>
  <cp:revision>3</cp:revision>
  <dcterms:created xsi:type="dcterms:W3CDTF">2023-09-13T14:02:04Z</dcterms:created>
  <dcterms:modified xsi:type="dcterms:W3CDTF">2023-09-19T01:14:47Z</dcterms:modified>
</cp:coreProperties>
</file>